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3"/>
  </p:notesMasterIdLst>
  <p:handoutMasterIdLst>
    <p:handoutMasterId r:id="rId54"/>
  </p:handoutMasterIdLst>
  <p:sldIdLst>
    <p:sldId id="327" r:id="rId5"/>
    <p:sldId id="330" r:id="rId6"/>
    <p:sldId id="331" r:id="rId7"/>
    <p:sldId id="332" r:id="rId8"/>
    <p:sldId id="298" r:id="rId9"/>
    <p:sldId id="262" r:id="rId10"/>
    <p:sldId id="333" r:id="rId11"/>
    <p:sldId id="263" r:id="rId12"/>
    <p:sldId id="299" r:id="rId13"/>
    <p:sldId id="302" r:id="rId14"/>
    <p:sldId id="264" r:id="rId15"/>
    <p:sldId id="266" r:id="rId16"/>
    <p:sldId id="265" r:id="rId17"/>
    <p:sldId id="276" r:id="rId18"/>
    <p:sldId id="303" r:id="rId19"/>
    <p:sldId id="293" r:id="rId20"/>
    <p:sldId id="277" r:id="rId21"/>
    <p:sldId id="334" r:id="rId22"/>
    <p:sldId id="284" r:id="rId23"/>
    <p:sldId id="269" r:id="rId24"/>
    <p:sldId id="304" r:id="rId25"/>
    <p:sldId id="305" r:id="rId26"/>
    <p:sldId id="307" r:id="rId27"/>
    <p:sldId id="306" r:id="rId28"/>
    <p:sldId id="308" r:id="rId29"/>
    <p:sldId id="270" r:id="rId30"/>
    <p:sldId id="309" r:id="rId31"/>
    <p:sldId id="310" r:id="rId32"/>
    <p:sldId id="311" r:id="rId33"/>
    <p:sldId id="312" r:id="rId34"/>
    <p:sldId id="314" r:id="rId35"/>
    <p:sldId id="313" r:id="rId36"/>
    <p:sldId id="315" r:id="rId37"/>
    <p:sldId id="316" r:id="rId38"/>
    <p:sldId id="317" r:id="rId39"/>
    <p:sldId id="294" r:id="rId40"/>
    <p:sldId id="296" r:id="rId41"/>
    <p:sldId id="318" r:id="rId42"/>
    <p:sldId id="319" r:id="rId43"/>
    <p:sldId id="321" r:id="rId44"/>
    <p:sldId id="322" r:id="rId45"/>
    <p:sldId id="323" r:id="rId46"/>
    <p:sldId id="324" r:id="rId47"/>
    <p:sldId id="288" r:id="rId48"/>
    <p:sldId id="289" r:id="rId49"/>
    <p:sldId id="320" r:id="rId50"/>
    <p:sldId id="274" r:id="rId51"/>
    <p:sldId id="329" r:id="rId52"/>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720"/>
    <p:restoredTop sz="85182"/>
  </p:normalViewPr>
  <p:slideViewPr>
    <p:cSldViewPr snapToGrid="0" snapToObjects="1">
      <p:cViewPr varScale="1">
        <p:scale>
          <a:sx n="103" d="100"/>
          <a:sy n="103" d="100"/>
        </p:scale>
        <p:origin x="200" y="134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commentAuthors" Target="commentAuthor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notesMaster" Target="notesMasters/notesMaster1.xml"/><Relationship Id="rId58" Type="http://schemas.openxmlformats.org/officeDocument/2006/relationships/theme" Target="theme/theme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viewProps" Target="view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microsoft.com/office/2015/10/relationships/revisionInfo" Target="revisionInfo.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12/29/24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‹Nº›</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12/29/24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‹Nº›</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7</a:t>
            </a:fld>
            <a:endParaRPr lang="en-US"/>
          </a:p>
        </p:txBody>
      </p:sp>
    </p:spTree>
    <p:extLst>
      <p:ext uri="{BB962C8B-B14F-4D97-AF65-F5344CB8AC3E}">
        <p14:creationId xmlns:p14="http://schemas.microsoft.com/office/powerpoint/2010/main" val="32656296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17</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18</a:t>
            </a:fld>
            <a:endParaRPr lang="en-US"/>
          </a:p>
        </p:txBody>
      </p:sp>
    </p:spTree>
    <p:extLst>
      <p:ext uri="{BB962C8B-B14F-4D97-AF65-F5344CB8AC3E}">
        <p14:creationId xmlns:p14="http://schemas.microsoft.com/office/powerpoint/2010/main" val="32168960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A" dirty="0"/>
          </a:p>
        </p:txBody>
      </p:sp>
      <p:sp>
        <p:nvSpPr>
          <p:cNvPr id="4" name="Slide Number Placeholder 3"/>
          <p:cNvSpPr>
            <a:spLocks noGrp="1"/>
          </p:cNvSpPr>
          <p:nvPr>
            <p:ph type="sldNum" sz="quarter" idx="5"/>
          </p:nvPr>
        </p:nvSpPr>
        <p:spPr/>
        <p:txBody>
          <a:bodyPr/>
          <a:lstStyle/>
          <a:p>
            <a:fld id="{EEBDA0E2-FEBD-4B65-8F16-724CF984F377}" type="slidenum">
              <a:rPr lang="en-US" smtClean="0"/>
              <a:t>33</a:t>
            </a:fld>
            <a:endParaRPr lang="en-US"/>
          </a:p>
        </p:txBody>
      </p:sp>
    </p:spTree>
    <p:extLst>
      <p:ext uri="{BB962C8B-B14F-4D97-AF65-F5344CB8AC3E}">
        <p14:creationId xmlns:p14="http://schemas.microsoft.com/office/powerpoint/2010/main" val="11085886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12/29/24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12/29/24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12/29/24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12/29/24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12/29/24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12/29/24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12/29/24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12/29/24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12/29/24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12/29/24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‹Nº›</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SouRitra01/IBM-Data-%20Science-%20Project/blob/main/Data%20Collection%20wit%20h%20Web%20Scraping.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SouRitra01/IBM-Data-Science-Project/blob/main/Data%20Wrangling.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SouRitra01/IBM-Data-Science-Project/blob/main/EDA.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SouRitra01/IBM-Data-Science-%20Project/blob/main/EDA%20with%20Data%20Visualization.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SouRitra01/IBM-Data-Science-%20Project/blob/main/Interactive%20Visual%20Analytics%20with%20Folium%20lab.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3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SouRitra01/IBM-Data-%20Science-Project/blob/main/Data%20Collection%20API.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Pablo Avila Segura</a:t>
            </a:r>
          </a:p>
          <a:p>
            <a:r>
              <a:rPr lang="en-US" dirty="0">
                <a:solidFill>
                  <a:schemeClr val="bg2"/>
                </a:solidFill>
                <a:latin typeface="Abadi" panose="020B0604020104020204" pitchFamily="34" charset="0"/>
                <a:ea typeface="SF Pro" pitchFamily="2" charset="0"/>
                <a:cs typeface="SF Pro" pitchFamily="2" charset="0"/>
              </a:rPr>
              <a:t>29 December 2024</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marL="0" indent="0">
              <a:buNone/>
            </a:pPr>
            <a:r>
              <a:rPr lang="en-GB" sz="1800" dirty="0"/>
              <a:t>• Data from SpaceX launches can also be obtained from Wikipedia; </a:t>
            </a:r>
          </a:p>
          <a:p>
            <a:pPr marL="0" indent="0">
              <a:buNone/>
            </a:pPr>
            <a:r>
              <a:rPr lang="en-GB" sz="1800" dirty="0"/>
              <a:t>• Data are downloaded from Wikipedia according to the flowchart and then persisted. </a:t>
            </a:r>
          </a:p>
          <a:p>
            <a:pPr marL="0" indent="0">
              <a:buNone/>
            </a:pPr>
            <a:r>
              <a:rPr lang="en-GB" sz="1800" dirty="0"/>
              <a:t>• Source code: </a:t>
            </a:r>
            <a:r>
              <a:rPr lang="en-GB" sz="1800" dirty="0">
                <a:hlinkClick r:id="rId3"/>
              </a:rPr>
              <a:t>https://</a:t>
            </a:r>
            <a:r>
              <a:rPr lang="en-GB" sz="1800" dirty="0" err="1">
                <a:hlinkClick r:id="rId3"/>
              </a:rPr>
              <a:t>github.com</a:t>
            </a:r>
            <a:r>
              <a:rPr lang="en-GB" sz="1800" dirty="0">
                <a:hlinkClick r:id="rId3"/>
              </a:rPr>
              <a:t>/SouRitra01/IBM-Data- Science- Project/blob/main/Data%20Collection%20wit h%20Web%20Scraping.ipynb</a:t>
            </a:r>
            <a:endParaRPr lang="en-GB" sz="1800" dirty="0"/>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pic>
        <p:nvPicPr>
          <p:cNvPr id="7" name="Picture 6">
            <a:extLst>
              <a:ext uri="{FF2B5EF4-FFF2-40B4-BE49-F238E27FC236}">
                <a16:creationId xmlns:a16="http://schemas.microsoft.com/office/drawing/2014/main" id="{2D10671D-C269-B8B1-EFF7-374EBBE05C65}"/>
              </a:ext>
            </a:extLst>
          </p:cNvPr>
          <p:cNvPicPr>
            <a:picLocks noChangeAspect="1"/>
          </p:cNvPicPr>
          <p:nvPr/>
        </p:nvPicPr>
        <p:blipFill>
          <a:blip r:embed="rId4"/>
          <a:stretch>
            <a:fillRect/>
          </a:stretch>
        </p:blipFill>
        <p:spPr>
          <a:xfrm>
            <a:off x="7609872" y="1611311"/>
            <a:ext cx="2743200" cy="3823335"/>
          </a:xfrm>
          <a:prstGeom prst="rect">
            <a:avLst/>
          </a:prstGeom>
        </p:spPr>
      </p:pic>
    </p:spTree>
    <p:extLst>
      <p:ext uri="{BB962C8B-B14F-4D97-AF65-F5344CB8AC3E}">
        <p14:creationId xmlns:p14="http://schemas.microsoft.com/office/powerpoint/2010/main" val="13855539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8975652" cy="4351338"/>
          </a:xfrm>
          <a:prstGeom prst="rect">
            <a:avLst/>
          </a:prstGeom>
        </p:spPr>
        <p:txBody>
          <a:bodyPr/>
          <a:lstStyle/>
          <a:p>
            <a:r>
              <a:rPr lang="en-GB" sz="1800" dirty="0"/>
              <a:t>Initially some Exploratory Data Analysis (EDA) was performed on the dataset. </a:t>
            </a:r>
          </a:p>
          <a:p>
            <a:r>
              <a:rPr lang="en-GB" sz="1800" dirty="0"/>
              <a:t>Then the summary launches per site, occurrences of each orbit and occurrences of mission outcome per orbit type were calculated.</a:t>
            </a:r>
          </a:p>
          <a:p>
            <a:r>
              <a:rPr lang="en-GB" sz="1800" dirty="0"/>
              <a:t>Finally, the landing outcome label was created from Outcome column.</a:t>
            </a:r>
          </a:p>
          <a:p>
            <a:endParaRPr lang="en-GB" sz="1800" dirty="0"/>
          </a:p>
          <a:p>
            <a:endParaRPr lang="en-GB" sz="1800" dirty="0"/>
          </a:p>
          <a:p>
            <a:endParaRPr lang="en-GB" sz="1800" dirty="0"/>
          </a:p>
          <a:p>
            <a:endParaRPr lang="en-GB" sz="1800" dirty="0"/>
          </a:p>
          <a:p>
            <a:r>
              <a:rPr lang="en-GB" sz="1800" dirty="0"/>
              <a:t>Source code: </a:t>
            </a:r>
            <a:r>
              <a:rPr lang="en-GB" sz="1800" dirty="0">
                <a:hlinkClick r:id="rId3"/>
              </a:rPr>
              <a:t>https://</a:t>
            </a:r>
            <a:r>
              <a:rPr lang="en-GB" sz="1800" dirty="0" err="1">
                <a:hlinkClick r:id="rId3"/>
              </a:rPr>
              <a:t>github.com</a:t>
            </a:r>
            <a:r>
              <a:rPr lang="en-GB" sz="1800" dirty="0">
                <a:hlinkClick r:id="rId3"/>
              </a:rPr>
              <a:t>/SouRitra01/IBM-Data-Science-Project/blob/main/Data%20Wrangling.ipynb</a:t>
            </a:r>
            <a:r>
              <a:rPr lang="en-GB" sz="1800" dirty="0"/>
              <a:t> </a:t>
            </a:r>
          </a:p>
          <a:p>
            <a:endParaRPr lang="en-GB" sz="1800" dirty="0"/>
          </a:p>
          <a:p>
            <a:pPr marL="0" indent="0">
              <a:buNone/>
            </a:pPr>
            <a:endParaRPr lang="en-GB" sz="1800" dirty="0">
              <a:effectLst/>
            </a:endParaRPr>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pic>
        <p:nvPicPr>
          <p:cNvPr id="3" name="Picture 2">
            <a:extLst>
              <a:ext uri="{FF2B5EF4-FFF2-40B4-BE49-F238E27FC236}">
                <a16:creationId xmlns:a16="http://schemas.microsoft.com/office/drawing/2014/main" id="{260A27E2-B477-A338-07B1-70AC021B4B3F}"/>
              </a:ext>
            </a:extLst>
          </p:cNvPr>
          <p:cNvPicPr>
            <a:picLocks noChangeAspect="1"/>
          </p:cNvPicPr>
          <p:nvPr/>
        </p:nvPicPr>
        <p:blipFill>
          <a:blip r:embed="rId4"/>
          <a:stretch>
            <a:fillRect/>
          </a:stretch>
        </p:blipFill>
        <p:spPr>
          <a:xfrm>
            <a:off x="870577" y="3429000"/>
            <a:ext cx="5225423" cy="1004400"/>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584325"/>
            <a:ext cx="9745589" cy="4842886"/>
          </a:xfrm>
          <a:prstGeom prst="rect">
            <a:avLst/>
          </a:prstGeom>
        </p:spPr>
        <p:txBody>
          <a:bodyPr lIns="91440" tIns="45720" rIns="91440" bIns="45720" anchor="t"/>
          <a:lstStyle/>
          <a:p>
            <a:r>
              <a:rPr lang="en-GB" sz="1600" dirty="0"/>
              <a:t>The following SQL queries were performed: </a:t>
            </a:r>
          </a:p>
          <a:p>
            <a:pPr lvl="1"/>
            <a:r>
              <a:rPr lang="en-GB" sz="1600" dirty="0"/>
              <a:t>Names of the unique launch sites in the space mission; </a:t>
            </a:r>
          </a:p>
          <a:p>
            <a:pPr lvl="1"/>
            <a:r>
              <a:rPr lang="en-GB" sz="1600" dirty="0"/>
              <a:t>Top 5 launch sites whose name begins with the string 'CCA’; </a:t>
            </a:r>
          </a:p>
          <a:p>
            <a:pPr lvl="1"/>
            <a:r>
              <a:rPr lang="en-GB" sz="1600" dirty="0"/>
              <a:t>Total pay load mass carried by boosters launched by NASA (CRS); </a:t>
            </a:r>
          </a:p>
          <a:p>
            <a:pPr lvl="1"/>
            <a:r>
              <a:rPr lang="en-GB" sz="1600" dirty="0"/>
              <a:t>Average payload mass carried by booster version F9 v1.1; </a:t>
            </a:r>
          </a:p>
          <a:p>
            <a:pPr lvl="1"/>
            <a:r>
              <a:rPr lang="en-GB" sz="1600" dirty="0"/>
              <a:t>Date when the first successful landing outcome in ground pad was achieved; </a:t>
            </a:r>
          </a:p>
          <a:p>
            <a:pPr lvl="1"/>
            <a:r>
              <a:rPr lang="en-GB" sz="1600" dirty="0"/>
              <a:t>Names of the boosters which have success in drone ship and have payload mass between 4000 and 6000 kg; </a:t>
            </a:r>
          </a:p>
          <a:p>
            <a:pPr lvl="1"/>
            <a:r>
              <a:rPr lang="en-GB" sz="1600" dirty="0"/>
              <a:t>Total number of successful and failure mission outcomes; </a:t>
            </a:r>
          </a:p>
          <a:p>
            <a:pPr lvl="1"/>
            <a:r>
              <a:rPr lang="en-GB" sz="1600" dirty="0"/>
              <a:t>Names of the booster versions which have carried the maximum payload mass; </a:t>
            </a:r>
          </a:p>
          <a:p>
            <a:pPr lvl="1"/>
            <a:r>
              <a:rPr lang="en-GB" sz="1600" dirty="0"/>
              <a:t>Failed landing out comes in </a:t>
            </a:r>
            <a:r>
              <a:rPr lang="en-GB" sz="1600" dirty="0" err="1"/>
              <a:t>droneship</a:t>
            </a:r>
            <a:r>
              <a:rPr lang="en-GB" sz="1600" dirty="0"/>
              <a:t>, their booster versions, and launch site names for in year 2015; and </a:t>
            </a:r>
          </a:p>
          <a:p>
            <a:pPr lvl="1"/>
            <a:r>
              <a:rPr lang="en-GB" sz="1600" dirty="0"/>
              <a:t>Rank of the count of landing outcomes (such as Failure (</a:t>
            </a:r>
            <a:r>
              <a:rPr lang="en-GB" sz="1600" dirty="0" err="1"/>
              <a:t>droneship</a:t>
            </a:r>
            <a:r>
              <a:rPr lang="en-GB" sz="1600" dirty="0"/>
              <a:t>) or Success (ground pad)) between the date 2010-06-04 and 2017-03-20. </a:t>
            </a:r>
          </a:p>
          <a:p>
            <a:r>
              <a:rPr lang="en-GB" sz="1600" dirty="0"/>
              <a:t>Source code: </a:t>
            </a:r>
            <a:r>
              <a:rPr lang="en-GB" sz="1600" dirty="0">
                <a:hlinkClick r:id="rId3"/>
              </a:rPr>
              <a:t>https://</a:t>
            </a:r>
            <a:r>
              <a:rPr lang="en-GB" sz="1600" dirty="0" err="1">
                <a:hlinkClick r:id="rId3"/>
              </a:rPr>
              <a:t>github.com</a:t>
            </a:r>
            <a:r>
              <a:rPr lang="en-GB" sz="1600" dirty="0">
                <a:hlinkClick r:id="rId3"/>
              </a:rPr>
              <a:t>/SouRitra01/IBM-Data-Science-Project/blob/main/</a:t>
            </a:r>
            <a:r>
              <a:rPr lang="en-GB" sz="1600" dirty="0" err="1">
                <a:hlinkClick r:id="rId3"/>
              </a:rPr>
              <a:t>EDA.ipynb</a:t>
            </a:r>
            <a:r>
              <a:rPr lang="en-GB" sz="1600" dirty="0">
                <a:hlinkClick r:id="rId3"/>
              </a:rPr>
              <a:t> </a:t>
            </a:r>
            <a:endParaRPr lang="en-GB" sz="1600" dirty="0">
              <a:effectLst/>
            </a:endParaRP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r>
              <a:rPr lang="en-GB" sz="1800" dirty="0"/>
              <a:t>To explore data, scatterplots and bar plots were used to visualize the relationship between pair of features: </a:t>
            </a:r>
          </a:p>
          <a:p>
            <a:r>
              <a:rPr lang="en-GB" sz="1800" dirty="0"/>
              <a:t>Payload Mass X Flight Number, Launch Site X Flight Number, Launch Site X Payload Mass, Orbit and Flight Number, Payload and Orbit</a:t>
            </a:r>
          </a:p>
          <a:p>
            <a:endParaRPr lang="en-GB" sz="1800" dirty="0">
              <a:effectLst/>
            </a:endParaRPr>
          </a:p>
          <a:p>
            <a:endParaRPr lang="en-GB" sz="1800" dirty="0"/>
          </a:p>
          <a:p>
            <a:endParaRPr lang="en-GB" sz="1800" dirty="0">
              <a:effectLst/>
            </a:endParaRPr>
          </a:p>
          <a:p>
            <a:endParaRPr lang="en-GB" sz="1800" dirty="0"/>
          </a:p>
          <a:p>
            <a:endParaRPr lang="en-GB" sz="1800" dirty="0">
              <a:effectLst/>
            </a:endParaRPr>
          </a:p>
          <a:p>
            <a:r>
              <a:rPr lang="en-GB" sz="1800" dirty="0"/>
              <a:t>Source code: </a:t>
            </a:r>
            <a:r>
              <a:rPr lang="en-GB" sz="1800" dirty="0">
                <a:hlinkClick r:id="rId3"/>
              </a:rPr>
              <a:t>https://</a:t>
            </a:r>
            <a:r>
              <a:rPr lang="en-GB" sz="1800" dirty="0" err="1">
                <a:hlinkClick r:id="rId3"/>
              </a:rPr>
              <a:t>github.com</a:t>
            </a:r>
            <a:r>
              <a:rPr lang="en-GB" sz="1800" dirty="0">
                <a:hlinkClick r:id="rId3"/>
              </a:rPr>
              <a:t>/SouRitra01/IBM-Data-Science- Project/blob/main/EDA%20with%20Data%20Visualization.ipynb </a:t>
            </a:r>
            <a:endParaRPr lang="en-GB" sz="1800" dirty="0"/>
          </a:p>
          <a:p>
            <a:endParaRPr lang="en-GB" sz="1800" dirty="0">
              <a:effectLst/>
            </a:endParaRPr>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pic>
        <p:nvPicPr>
          <p:cNvPr id="6" name="Picture 5">
            <a:extLst>
              <a:ext uri="{FF2B5EF4-FFF2-40B4-BE49-F238E27FC236}">
                <a16:creationId xmlns:a16="http://schemas.microsoft.com/office/drawing/2014/main" id="{8FCCB16B-40A4-7B3F-C810-524EA3C42AA6}"/>
              </a:ext>
            </a:extLst>
          </p:cNvPr>
          <p:cNvPicPr>
            <a:picLocks noChangeAspect="1"/>
          </p:cNvPicPr>
          <p:nvPr/>
        </p:nvPicPr>
        <p:blipFill>
          <a:blip r:embed="rId4"/>
          <a:stretch>
            <a:fillRect/>
          </a:stretch>
        </p:blipFill>
        <p:spPr>
          <a:xfrm>
            <a:off x="919299" y="3258344"/>
            <a:ext cx="5816600" cy="1447800"/>
          </a:xfrm>
          <a:prstGeom prst="rect">
            <a:avLst/>
          </a:prstGeom>
        </p:spPr>
      </p:pic>
    </p:spTree>
    <p:extLst>
      <p:ext uri="{BB962C8B-B14F-4D97-AF65-F5344CB8AC3E}">
        <p14:creationId xmlns:p14="http://schemas.microsoft.com/office/powerpoint/2010/main" val="15787263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r>
              <a:rPr lang="en-GB" sz="1800" dirty="0"/>
              <a:t>Markers, circles, lines and marker clusters were used with Folium Maps </a:t>
            </a:r>
          </a:p>
          <a:p>
            <a:r>
              <a:rPr lang="en-GB" sz="1800" dirty="0"/>
              <a:t>Markers indicate points like launch sites; </a:t>
            </a:r>
          </a:p>
          <a:p>
            <a:r>
              <a:rPr lang="en-GB" sz="1800" dirty="0"/>
              <a:t>Circles indicate highlighted areas around specific coordinates, like NASA Johnson Space </a:t>
            </a:r>
            <a:r>
              <a:rPr lang="en-GB" sz="1800" dirty="0" err="1"/>
              <a:t>Center</a:t>
            </a:r>
            <a:r>
              <a:rPr lang="en-GB" sz="1800" dirty="0"/>
              <a:t>; </a:t>
            </a:r>
          </a:p>
          <a:p>
            <a:r>
              <a:rPr lang="en-GB" sz="1800" dirty="0"/>
              <a:t>Marker clusters indicates groups of events in each coordinate, like launches in a launch site; and </a:t>
            </a:r>
          </a:p>
          <a:p>
            <a:r>
              <a:rPr lang="en-GB" sz="1800" dirty="0"/>
              <a:t>Lines are used to indicate distances between two coordinates. </a:t>
            </a:r>
          </a:p>
          <a:p>
            <a:r>
              <a:rPr lang="en-GB" sz="1800" dirty="0"/>
              <a:t>Source code: </a:t>
            </a:r>
            <a:r>
              <a:rPr lang="en-GB" sz="1800" dirty="0">
                <a:hlinkClick r:id="rId3"/>
              </a:rPr>
              <a:t>https://</a:t>
            </a:r>
            <a:r>
              <a:rPr lang="en-GB" sz="1800" dirty="0" err="1">
                <a:hlinkClick r:id="rId3"/>
              </a:rPr>
              <a:t>github.com</a:t>
            </a:r>
            <a:r>
              <a:rPr lang="en-GB" sz="1800" dirty="0">
                <a:hlinkClick r:id="rId3"/>
              </a:rPr>
              <a:t>/SouRitra01/IBM-Data-Science- Project/blob/main/Interactive%20Visual%20Analytics%20with%20Folium%20lab.ipynb </a:t>
            </a:r>
            <a:endParaRPr lang="en-GB" sz="1800" dirty="0">
              <a:effectLst/>
            </a:endParaRPr>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a:t>
            </a:r>
            <a:r>
              <a:rPr lang="en-US" sz="2200" dirty="0" err="1">
                <a:solidFill>
                  <a:schemeClr val="accent3">
                    <a:lumMod val="25000"/>
                  </a:schemeClr>
                </a:solidFill>
                <a:latin typeface="Abadi" panose="020B0604020104020204" pitchFamily="34" charset="0"/>
              </a:rPr>
              <a:t>Plotly</a:t>
            </a:r>
            <a:r>
              <a:rPr lang="en-US" sz="2200" dirty="0">
                <a:solidFill>
                  <a:schemeClr val="accent3">
                    <a:lumMod val="25000"/>
                  </a:schemeClr>
                </a:solidFill>
                <a:latin typeface="Abadi" panose="020B0604020104020204" pitchFamily="34" charset="0"/>
              </a:rPr>
              <a:t> dash</a:t>
            </a: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a certain sites</a:t>
            </a:r>
          </a:p>
          <a:p>
            <a:pPr>
              <a:lnSpc>
                <a:spcPct val="100000"/>
              </a:lnSpc>
              <a:spcBef>
                <a:spcPts val="1400"/>
              </a:spcBef>
            </a:pPr>
            <a:r>
              <a:rPr lang="en-US" sz="2200"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a:t>
            </a:r>
            <a:r>
              <a:rPr lang="en-US" sz="2200" dirty="0" err="1">
                <a:solidFill>
                  <a:srgbClr val="1C7DDB"/>
                </a:solidFill>
                <a:latin typeface="Abadi" panose="020B0604020104020204" pitchFamily="34" charset="0"/>
              </a:rPr>
              <a:t>github.com</a:t>
            </a:r>
            <a:r>
              <a:rPr lang="en-US" sz="2200" dirty="0">
                <a:solidFill>
                  <a:srgbClr val="1C7DDB"/>
                </a:solidFill>
                <a:latin typeface="Abadi" panose="020B0604020104020204" pitchFamily="34" charset="0"/>
              </a:rPr>
              <a:t>/</a:t>
            </a:r>
            <a:r>
              <a:rPr lang="en-US" sz="2200" dirty="0" err="1">
                <a:solidFill>
                  <a:srgbClr val="1C7DDB"/>
                </a:solidFill>
                <a:latin typeface="Abadi" panose="020B0604020104020204" pitchFamily="34" charset="0"/>
              </a:rPr>
              <a:t>chuksoo</a:t>
            </a:r>
            <a:r>
              <a:rPr lang="en-US" sz="2200" dirty="0">
                <a:solidFill>
                  <a:srgbClr val="1C7DDB"/>
                </a:solidFill>
                <a:latin typeface="Abadi" panose="020B0604020104020204" pitchFamily="34" charset="0"/>
              </a:rPr>
              <a:t>/IBM-Data-Science-Capstone-SpaceX/blob/main/</a:t>
            </a:r>
            <a:r>
              <a:rPr lang="en-US" sz="2200" dirty="0" err="1">
                <a:solidFill>
                  <a:srgbClr val="1C7DDB"/>
                </a:solidFill>
                <a:latin typeface="Abadi" panose="020B0604020104020204" pitchFamily="34" charset="0"/>
              </a:rPr>
              <a:t>app.py</a:t>
            </a:r>
            <a:endParaRPr lang="en-US" sz="2200" dirty="0">
              <a:solidFill>
                <a:srgbClr val="1C7DDB"/>
              </a:solidFill>
              <a:latin typeface="Abadi" panose="020B0604020104020204" pitchFamily="34" charset="0"/>
            </a:endParaRP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a:t>
            </a:r>
          </a:p>
          <a:p>
            <a:pPr>
              <a:lnSpc>
                <a:spcPct val="100000"/>
              </a:lnSpc>
              <a:spcBef>
                <a:spcPts val="1400"/>
              </a:spcBef>
            </a:pPr>
            <a:r>
              <a:rPr lang="en-US" sz="2200" dirty="0">
                <a:solidFill>
                  <a:schemeClr val="accent3">
                    <a:lumMod val="25000"/>
                  </a:schemeClr>
                </a:solidFill>
                <a:latin typeface="Abadi" panose="020B0604020104020204" pitchFamily="34" charset="0"/>
              </a:rPr>
              <a:t>We built different machine learning models and tune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a:t>
            </a:r>
            <a:r>
              <a:rPr lang="en-US" sz="2200" dirty="0" err="1">
                <a:solidFill>
                  <a:srgbClr val="1C7DDB"/>
                </a:solidFill>
                <a:latin typeface="Abadi" panose="020B0604020104020204" pitchFamily="34" charset="0"/>
              </a:rPr>
              <a:t>github.com</a:t>
            </a:r>
            <a:r>
              <a:rPr lang="en-US" sz="2200" dirty="0">
                <a:solidFill>
                  <a:srgbClr val="1C7DDB"/>
                </a:solidFill>
                <a:latin typeface="Abadi" panose="020B0604020104020204" pitchFamily="34" charset="0"/>
              </a:rPr>
              <a:t>/</a:t>
            </a:r>
            <a:r>
              <a:rPr lang="en-US" sz="2200" dirty="0" err="1">
                <a:solidFill>
                  <a:srgbClr val="1C7DDB"/>
                </a:solidFill>
                <a:latin typeface="Abadi" panose="020B0604020104020204" pitchFamily="34" charset="0"/>
              </a:rPr>
              <a:t>chuksoo</a:t>
            </a:r>
            <a:r>
              <a:rPr lang="en-US" sz="2200" dirty="0">
                <a:solidFill>
                  <a:srgbClr val="1C7DDB"/>
                </a:solidFill>
                <a:latin typeface="Abadi" panose="020B0604020104020204" pitchFamily="34" charset="0"/>
              </a:rPr>
              <a:t>/IBM-Data-Science-Capstone-SpaceX/blob/main/Machine%20Learning%20Prediction.ipynb</a:t>
            </a:r>
          </a:p>
          <a:p>
            <a:endParaRPr lang="en-US" sz="2400"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10616847" cy="407447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GB" sz="1600" dirty="0">
                <a:solidFill>
                  <a:schemeClr val="tx1">
                    <a:lumMod val="95000"/>
                    <a:lumOff val="5000"/>
                  </a:schemeClr>
                </a:solidFill>
              </a:rPr>
              <a:t>The exploratory data analysis of SpaceX reveals the following:</a:t>
            </a:r>
          </a:p>
          <a:p>
            <a:pPr marL="0" indent="0">
              <a:buNone/>
            </a:pPr>
            <a:endParaRPr lang="en-GB" sz="1600" dirty="0">
              <a:solidFill>
                <a:schemeClr val="tx1">
                  <a:lumMod val="95000"/>
                  <a:lumOff val="5000"/>
                </a:schemeClr>
              </a:solidFill>
            </a:endParaRPr>
          </a:p>
          <a:p>
            <a:pPr marL="0" indent="0">
              <a:buNone/>
            </a:pPr>
            <a:r>
              <a:rPr lang="en-GB" sz="1600" dirty="0">
                <a:solidFill>
                  <a:schemeClr val="tx1">
                    <a:lumMod val="95000"/>
                    <a:lumOff val="5000"/>
                  </a:schemeClr>
                </a:solidFill>
              </a:rPr>
              <a:t>1. **</a:t>
            </a:r>
            <a:r>
              <a:rPr lang="en-GB" sz="1600" b="1" dirty="0">
                <a:solidFill>
                  <a:schemeClr val="tx1">
                    <a:lumMod val="95000"/>
                    <a:lumOff val="5000"/>
                  </a:schemeClr>
                </a:solidFill>
              </a:rPr>
              <a:t>Launch Sites:** </a:t>
            </a:r>
            <a:r>
              <a:rPr lang="en-GB" sz="1600" dirty="0">
                <a:solidFill>
                  <a:schemeClr val="tx1">
                    <a:lumMod val="95000"/>
                    <a:lumOff val="5000"/>
                  </a:schemeClr>
                </a:solidFill>
              </a:rPr>
              <a:t>SpaceX uses four different launch sites.</a:t>
            </a:r>
          </a:p>
          <a:p>
            <a:pPr marL="0" indent="0">
              <a:buNone/>
            </a:pPr>
            <a:r>
              <a:rPr lang="en-GB" sz="1600" dirty="0">
                <a:solidFill>
                  <a:schemeClr val="tx1">
                    <a:lumMod val="95000"/>
                    <a:lumOff val="5000"/>
                  </a:schemeClr>
                </a:solidFill>
              </a:rPr>
              <a:t>2. **</a:t>
            </a:r>
            <a:r>
              <a:rPr lang="en-GB" sz="1600" b="1" dirty="0">
                <a:solidFill>
                  <a:schemeClr val="tx1">
                    <a:lumMod val="95000"/>
                    <a:lumOff val="5000"/>
                  </a:schemeClr>
                </a:solidFill>
              </a:rPr>
              <a:t>Initial Launches:** </a:t>
            </a:r>
            <a:r>
              <a:rPr lang="en-GB" sz="1600" dirty="0">
                <a:solidFill>
                  <a:schemeClr val="tx1">
                    <a:lumMod val="95000"/>
                    <a:lumOff val="5000"/>
                  </a:schemeClr>
                </a:solidFill>
              </a:rPr>
              <a:t>First launches were for SpaceX and NASA.</a:t>
            </a:r>
          </a:p>
          <a:p>
            <a:pPr marL="0" indent="0">
              <a:buNone/>
            </a:pPr>
            <a:r>
              <a:rPr lang="en-GB" sz="1600" dirty="0">
                <a:solidFill>
                  <a:schemeClr val="tx1">
                    <a:lumMod val="95000"/>
                    <a:lumOff val="5000"/>
                  </a:schemeClr>
                </a:solidFill>
              </a:rPr>
              <a:t>3. **</a:t>
            </a:r>
            <a:r>
              <a:rPr lang="en-GB" sz="1600" b="1" dirty="0">
                <a:solidFill>
                  <a:schemeClr val="tx1">
                    <a:lumMod val="95000"/>
                    <a:lumOff val="5000"/>
                  </a:schemeClr>
                </a:solidFill>
              </a:rPr>
              <a:t>Payload Capacity:** </a:t>
            </a:r>
            <a:r>
              <a:rPr lang="en-GB" sz="1600" dirty="0">
                <a:solidFill>
                  <a:schemeClr val="tx1">
                    <a:lumMod val="95000"/>
                    <a:lumOff val="5000"/>
                  </a:schemeClr>
                </a:solidFill>
              </a:rPr>
              <a:t>Falcon 9 v1.1 has an average payload of 2,928 kg.</a:t>
            </a:r>
          </a:p>
          <a:p>
            <a:pPr marL="0" indent="0">
              <a:buNone/>
            </a:pPr>
            <a:r>
              <a:rPr lang="en-GB" sz="1600" dirty="0">
                <a:solidFill>
                  <a:schemeClr val="tx1">
                    <a:lumMod val="95000"/>
                    <a:lumOff val="5000"/>
                  </a:schemeClr>
                </a:solidFill>
              </a:rPr>
              <a:t>4. **</a:t>
            </a:r>
            <a:r>
              <a:rPr lang="en-GB" sz="1600" b="1" dirty="0">
                <a:solidFill>
                  <a:schemeClr val="tx1">
                    <a:lumMod val="95000"/>
                    <a:lumOff val="5000"/>
                  </a:schemeClr>
                </a:solidFill>
              </a:rPr>
              <a:t>Successful Landings:** </a:t>
            </a:r>
            <a:r>
              <a:rPr lang="en-GB" sz="1600" dirty="0">
                <a:solidFill>
                  <a:schemeClr val="tx1">
                    <a:lumMod val="95000"/>
                    <a:lumOff val="5000"/>
                  </a:schemeClr>
                </a:solidFill>
              </a:rPr>
              <a:t>First successful landing occurred in 2015, five years after the first launch.</a:t>
            </a:r>
          </a:p>
          <a:p>
            <a:pPr marL="0" indent="0">
              <a:buNone/>
            </a:pPr>
            <a:r>
              <a:rPr lang="en-GB" sz="1600" dirty="0">
                <a:solidFill>
                  <a:schemeClr val="tx1">
                    <a:lumMod val="95000"/>
                    <a:lumOff val="5000"/>
                  </a:schemeClr>
                </a:solidFill>
              </a:rPr>
              <a:t>5. **</a:t>
            </a:r>
            <a:r>
              <a:rPr lang="en-GB" sz="1600" b="1" dirty="0">
                <a:solidFill>
                  <a:schemeClr val="tx1">
                    <a:lumMod val="95000"/>
                    <a:lumOff val="5000"/>
                  </a:schemeClr>
                </a:solidFill>
              </a:rPr>
              <a:t>Drone Ship Landings:** </a:t>
            </a:r>
            <a:r>
              <a:rPr lang="en-GB" sz="1600" dirty="0">
                <a:solidFill>
                  <a:schemeClr val="tx1">
                    <a:lumMod val="95000"/>
                    <a:lumOff val="5000"/>
                  </a:schemeClr>
                </a:solidFill>
              </a:rPr>
              <a:t>Many Falcon 9 versions successfully landed on drone ships with payloads above average.</a:t>
            </a:r>
          </a:p>
          <a:p>
            <a:pPr marL="0" indent="0">
              <a:buNone/>
            </a:pPr>
            <a:r>
              <a:rPr lang="en-GB" sz="1600" dirty="0">
                <a:solidFill>
                  <a:schemeClr val="tx1">
                    <a:lumMod val="95000"/>
                    <a:lumOff val="5000"/>
                  </a:schemeClr>
                </a:solidFill>
              </a:rPr>
              <a:t>6. **</a:t>
            </a:r>
            <a:r>
              <a:rPr lang="en-GB" sz="1600" b="1" dirty="0">
                <a:solidFill>
                  <a:schemeClr val="tx1">
                    <a:lumMod val="95000"/>
                    <a:lumOff val="5000"/>
                  </a:schemeClr>
                </a:solidFill>
              </a:rPr>
              <a:t>Mission Success Rate:** </a:t>
            </a:r>
            <a:r>
              <a:rPr lang="en-GB" sz="1600" dirty="0">
                <a:solidFill>
                  <a:schemeClr val="tx1">
                    <a:lumMod val="95000"/>
                    <a:lumOff val="5000"/>
                  </a:schemeClr>
                </a:solidFill>
              </a:rPr>
              <a:t>Almost 100% of missions were successful.</a:t>
            </a:r>
          </a:p>
          <a:p>
            <a:pPr marL="0" indent="0">
              <a:buNone/>
            </a:pPr>
            <a:r>
              <a:rPr lang="en-GB" sz="1600" dirty="0">
                <a:solidFill>
                  <a:schemeClr val="tx1">
                    <a:lumMod val="95000"/>
                    <a:lumOff val="5000"/>
                  </a:schemeClr>
                </a:solidFill>
              </a:rPr>
              <a:t>7. </a:t>
            </a:r>
            <a:r>
              <a:rPr lang="en-GB" sz="1600" b="1" dirty="0">
                <a:solidFill>
                  <a:schemeClr val="tx1">
                    <a:lumMod val="95000"/>
                    <a:lumOff val="5000"/>
                  </a:schemeClr>
                </a:solidFill>
              </a:rPr>
              <a:t>**Landing Failures in 2015:** </a:t>
            </a:r>
            <a:r>
              <a:rPr lang="en-GB" sz="1600" dirty="0">
                <a:solidFill>
                  <a:schemeClr val="tx1">
                    <a:lumMod val="95000"/>
                    <a:lumOff val="5000"/>
                  </a:schemeClr>
                </a:solidFill>
              </a:rPr>
              <a:t>F9 v1.1 B1012 and F9 v1.1 B1015 failed to land on drone ships in 2015.</a:t>
            </a:r>
          </a:p>
          <a:p>
            <a:pPr marL="0" indent="0">
              <a:buNone/>
            </a:pPr>
            <a:r>
              <a:rPr lang="en-GB" sz="1600" dirty="0">
                <a:solidFill>
                  <a:schemeClr val="tx1">
                    <a:lumMod val="95000"/>
                    <a:lumOff val="5000"/>
                  </a:schemeClr>
                </a:solidFill>
              </a:rPr>
              <a:t>8. </a:t>
            </a:r>
            <a:r>
              <a:rPr lang="en-GB" sz="1600" b="1" dirty="0">
                <a:solidFill>
                  <a:schemeClr val="tx1">
                    <a:lumMod val="95000"/>
                    <a:lumOff val="5000"/>
                  </a:schemeClr>
                </a:solidFill>
              </a:rPr>
              <a:t>**Improvement Over Time:** </a:t>
            </a:r>
            <a:r>
              <a:rPr lang="en-GB" sz="1600" dirty="0">
                <a:solidFill>
                  <a:schemeClr val="tx1">
                    <a:lumMod val="95000"/>
                    <a:lumOff val="5000"/>
                  </a:schemeClr>
                </a:solidFill>
              </a:rPr>
              <a:t>Landing outcomes improved as years passed.</a:t>
            </a:r>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8023475" cy="356476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GB" sz="1800" dirty="0">
                <a:solidFill>
                  <a:schemeClr val="tx1"/>
                </a:solidFill>
              </a:rPr>
              <a:t>Using interactive analytics was possible to identify that launch sites use to be in safety places, near sea, for example and have a good logistic infrastructure around. </a:t>
            </a:r>
          </a:p>
          <a:p>
            <a:r>
              <a:rPr lang="en-GB" sz="1800" dirty="0">
                <a:solidFill>
                  <a:schemeClr val="tx1"/>
                </a:solidFill>
              </a:rPr>
              <a:t>Most launches happens at east cost launch sites. </a:t>
            </a:r>
            <a:endParaRPr lang="en-GB" sz="1800" dirty="0">
              <a:solidFill>
                <a:schemeClr val="tx1"/>
              </a:solidFill>
              <a:effectLst/>
            </a:endParaRPr>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pic>
        <p:nvPicPr>
          <p:cNvPr id="3" name="Picture 2">
            <a:extLst>
              <a:ext uri="{FF2B5EF4-FFF2-40B4-BE49-F238E27FC236}">
                <a16:creationId xmlns:a16="http://schemas.microsoft.com/office/drawing/2014/main" id="{F2F3650A-42C0-0721-AA86-8A8F3D2328A0}"/>
              </a:ext>
            </a:extLst>
          </p:cNvPr>
          <p:cNvPicPr>
            <a:picLocks noChangeAspect="1"/>
          </p:cNvPicPr>
          <p:nvPr/>
        </p:nvPicPr>
        <p:blipFill>
          <a:blip r:embed="rId4"/>
          <a:stretch>
            <a:fillRect/>
          </a:stretch>
        </p:blipFill>
        <p:spPr>
          <a:xfrm>
            <a:off x="841124" y="3428999"/>
            <a:ext cx="8150475" cy="2535325"/>
          </a:xfrm>
          <a:prstGeom prst="rect">
            <a:avLst/>
          </a:prstGeom>
        </p:spPr>
      </p:pic>
    </p:spTree>
    <p:extLst>
      <p:ext uri="{BB962C8B-B14F-4D97-AF65-F5344CB8AC3E}">
        <p14:creationId xmlns:p14="http://schemas.microsoft.com/office/powerpoint/2010/main" val="38099500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sp>
        <p:nvSpPr>
          <p:cNvPr id="2" name="Content Placeholder 2">
            <a:extLst>
              <a:ext uri="{FF2B5EF4-FFF2-40B4-BE49-F238E27FC236}">
                <a16:creationId xmlns:a16="http://schemas.microsoft.com/office/drawing/2014/main" id="{66D6C71A-6DB7-05C0-9F86-0A4610FB0161}"/>
              </a:ext>
            </a:extLst>
          </p:cNvPr>
          <p:cNvSpPr txBox="1">
            <a:spLocks/>
          </p:cNvSpPr>
          <p:nvPr/>
        </p:nvSpPr>
        <p:spPr>
          <a:xfrm>
            <a:off x="864972" y="2057400"/>
            <a:ext cx="10592999" cy="96715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From the plot, we found that the larger the flight amount at a launch site, the greater the success rate at a launch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pic>
        <p:nvPicPr>
          <p:cNvPr id="6" name="Picture 5">
            <a:extLst>
              <a:ext uri="{FF2B5EF4-FFF2-40B4-BE49-F238E27FC236}">
                <a16:creationId xmlns:a16="http://schemas.microsoft.com/office/drawing/2014/main" id="{06EBD406-D380-9E00-32B7-0DBF1C1468A6}"/>
              </a:ext>
            </a:extLst>
          </p:cNvPr>
          <p:cNvPicPr>
            <a:picLocks noChangeAspect="1"/>
          </p:cNvPicPr>
          <p:nvPr/>
        </p:nvPicPr>
        <p:blipFill>
          <a:blip r:embed="rId3"/>
          <a:stretch>
            <a:fillRect/>
          </a:stretch>
        </p:blipFill>
        <p:spPr>
          <a:xfrm>
            <a:off x="1205802" y="2954215"/>
            <a:ext cx="9676563" cy="250442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sp>
        <p:nvSpPr>
          <p:cNvPr id="2" name="Title 1">
            <a:extLst>
              <a:ext uri="{FF2B5EF4-FFF2-40B4-BE49-F238E27FC236}">
                <a16:creationId xmlns:a16="http://schemas.microsoft.com/office/drawing/2014/main" id="{87C4951A-EC99-AAF6-F08C-2A438202AE9B}"/>
              </a:ext>
            </a:extLst>
          </p:cNvPr>
          <p:cNvSpPr txBox="1">
            <a:spLocks/>
          </p:cNvSpPr>
          <p:nvPr/>
        </p:nvSpPr>
        <p:spPr>
          <a:xfrm>
            <a:off x="770011" y="1373813"/>
            <a:ext cx="3047984" cy="25043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dirty="0">
                <a:solidFill>
                  <a:srgbClr val="0B49CB"/>
                </a:solidFill>
                <a:latin typeface="Abadi" panose="020B0604020104020204" pitchFamily="34" charset="0"/>
                <a:ea typeface="+mj-ea"/>
                <a:cs typeface="+mj-cs"/>
              </a:rPr>
              <a:t>Payload vs. Launch Site</a:t>
            </a:r>
          </a:p>
        </p:txBody>
      </p:sp>
      <p:pic>
        <p:nvPicPr>
          <p:cNvPr id="6" name="Picture 5">
            <a:extLst>
              <a:ext uri="{FF2B5EF4-FFF2-40B4-BE49-F238E27FC236}">
                <a16:creationId xmlns:a16="http://schemas.microsoft.com/office/drawing/2014/main" id="{81821919-6B3D-7578-A27B-B6E26C9239D8}"/>
              </a:ext>
            </a:extLst>
          </p:cNvPr>
          <p:cNvPicPr>
            <a:picLocks noChangeAspect="1"/>
          </p:cNvPicPr>
          <p:nvPr/>
        </p:nvPicPr>
        <p:blipFill>
          <a:blip r:embed="rId3"/>
          <a:stretch>
            <a:fillRect/>
          </a:stretch>
        </p:blipFill>
        <p:spPr>
          <a:xfrm>
            <a:off x="4616575" y="3912595"/>
            <a:ext cx="6872235" cy="2406755"/>
          </a:xfrm>
          <a:prstGeom prst="rect">
            <a:avLst/>
          </a:prstGeom>
        </p:spPr>
      </p:pic>
      <p:pic>
        <p:nvPicPr>
          <p:cNvPr id="7" name="Picture 6">
            <a:extLst>
              <a:ext uri="{FF2B5EF4-FFF2-40B4-BE49-F238E27FC236}">
                <a16:creationId xmlns:a16="http://schemas.microsoft.com/office/drawing/2014/main" id="{371E8C06-CAA1-38DA-CF29-FC8F334E9FCB}"/>
              </a:ext>
            </a:extLst>
          </p:cNvPr>
          <p:cNvPicPr>
            <a:picLocks noChangeAspect="1"/>
          </p:cNvPicPr>
          <p:nvPr/>
        </p:nvPicPr>
        <p:blipFill>
          <a:blip r:embed="rId4"/>
          <a:stretch>
            <a:fillRect/>
          </a:stretch>
        </p:blipFill>
        <p:spPr>
          <a:xfrm>
            <a:off x="4814959" y="1804395"/>
            <a:ext cx="6877050" cy="197167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sp>
        <p:nvSpPr>
          <p:cNvPr id="2" name="Content Placeholder 2">
            <a:extLst>
              <a:ext uri="{FF2B5EF4-FFF2-40B4-BE49-F238E27FC236}">
                <a16:creationId xmlns:a16="http://schemas.microsoft.com/office/drawing/2014/main" id="{911F7F10-7FEC-DC34-7EC1-A7F60BA3EFA5}"/>
              </a:ext>
            </a:extLst>
          </p:cNvPr>
          <p:cNvSpPr txBox="1">
            <a:spLocks/>
          </p:cNvSpPr>
          <p:nvPr/>
        </p:nvSpPr>
        <p:spPr>
          <a:xfrm>
            <a:off x="643469" y="1782981"/>
            <a:ext cx="4008384" cy="439398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400"/>
              </a:spcBef>
            </a:pPr>
            <a:r>
              <a:rPr lang="en-US" sz="2200">
                <a:latin typeface="Abadi" panose="020B0604020104020204" pitchFamily="34" charset="0"/>
              </a:rPr>
              <a:t>From the plot, we can see that ES-L1, GEO, HEO, SSO, VLEO had the most success rate.</a:t>
            </a:r>
          </a:p>
          <a:p>
            <a:pPr>
              <a:spcBef>
                <a:spcPts val="1400"/>
              </a:spcBef>
            </a:pPr>
            <a:endParaRPr lang="en-US" sz="2000" dirty="0"/>
          </a:p>
        </p:txBody>
      </p:sp>
      <p:pic>
        <p:nvPicPr>
          <p:cNvPr id="6" name="Picture 5">
            <a:extLst>
              <a:ext uri="{FF2B5EF4-FFF2-40B4-BE49-F238E27FC236}">
                <a16:creationId xmlns:a16="http://schemas.microsoft.com/office/drawing/2014/main" id="{6784B9D5-A37A-FEF2-F496-FD0DA7FAA93E}"/>
              </a:ext>
            </a:extLst>
          </p:cNvPr>
          <p:cNvPicPr>
            <a:picLocks noChangeAspect="1"/>
          </p:cNvPicPr>
          <p:nvPr/>
        </p:nvPicPr>
        <p:blipFill>
          <a:blip r:embed="rId3"/>
          <a:stretch>
            <a:fillRect/>
          </a:stretch>
        </p:blipFill>
        <p:spPr>
          <a:xfrm>
            <a:off x="4967973" y="2244294"/>
            <a:ext cx="6580559" cy="3439266"/>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sp>
        <p:nvSpPr>
          <p:cNvPr id="2" name="Content Placeholder 2">
            <a:extLst>
              <a:ext uri="{FF2B5EF4-FFF2-40B4-BE49-F238E27FC236}">
                <a16:creationId xmlns:a16="http://schemas.microsoft.com/office/drawing/2014/main" id="{90E92FA4-547A-5CBF-6DDA-E397622830DD}"/>
              </a:ext>
            </a:extLst>
          </p:cNvPr>
          <p:cNvSpPr txBox="1">
            <a:spLocks/>
          </p:cNvSpPr>
          <p:nvPr/>
        </p:nvSpPr>
        <p:spPr>
          <a:xfrm>
            <a:off x="770011" y="2069756"/>
            <a:ext cx="10515600" cy="381158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plot presented below illustrates the relationship between Flight Number and Orbit Type. It is evident that within the LEO orbit, success appears to be associated with the frequency of flights. Conversely, in the GTO orbit, there is no discernible relationship between the number of flights and the orbit.</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Font typeface="Arial" panose="020B0604020202020204" pitchFamily="34" charset="0"/>
              <a:buNone/>
            </a:pPr>
            <a:endParaRPr lang="en-US" sz="2200" dirty="0">
              <a:solidFill>
                <a:schemeClr val="accent3">
                  <a:lumMod val="25000"/>
                </a:schemeClr>
              </a:solidFill>
              <a:latin typeface="Abadi" panose="020B0604020104020204" pitchFamily="34" charset="0"/>
            </a:endParaRPr>
          </a:p>
        </p:txBody>
      </p:sp>
      <p:pic>
        <p:nvPicPr>
          <p:cNvPr id="6" name="Picture 5">
            <a:extLst>
              <a:ext uri="{FF2B5EF4-FFF2-40B4-BE49-F238E27FC236}">
                <a16:creationId xmlns:a16="http://schemas.microsoft.com/office/drawing/2014/main" id="{BCA23E85-6044-D903-1DE9-4AA455EB08D4}"/>
              </a:ext>
            </a:extLst>
          </p:cNvPr>
          <p:cNvPicPr>
            <a:picLocks noChangeAspect="1"/>
          </p:cNvPicPr>
          <p:nvPr/>
        </p:nvPicPr>
        <p:blipFill>
          <a:blip r:embed="rId3"/>
          <a:stretch>
            <a:fillRect/>
          </a:stretch>
        </p:blipFill>
        <p:spPr>
          <a:xfrm>
            <a:off x="1342767" y="3529484"/>
            <a:ext cx="8263457" cy="2105025"/>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sp>
        <p:nvSpPr>
          <p:cNvPr id="2" name="Content Placeholder 2">
            <a:extLst>
              <a:ext uri="{FF2B5EF4-FFF2-40B4-BE49-F238E27FC236}">
                <a16:creationId xmlns:a16="http://schemas.microsoft.com/office/drawing/2014/main" id="{4C410F1A-0A85-D594-E495-B3E793BDCFFF}"/>
              </a:ext>
            </a:extLst>
          </p:cNvPr>
          <p:cNvSpPr txBox="1">
            <a:spLocks/>
          </p:cNvSpPr>
          <p:nvPr/>
        </p:nvSpPr>
        <p:spPr>
          <a:xfrm>
            <a:off x="770010" y="2057400"/>
            <a:ext cx="10687961" cy="381158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We can observe that with heavy payloads, the successful landing are more for PO, LEO and ISS orbits.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pic>
        <p:nvPicPr>
          <p:cNvPr id="6" name="Picture 5">
            <a:extLst>
              <a:ext uri="{FF2B5EF4-FFF2-40B4-BE49-F238E27FC236}">
                <a16:creationId xmlns:a16="http://schemas.microsoft.com/office/drawing/2014/main" id="{275360CC-6BA4-35A6-A06B-BD1674161357}"/>
              </a:ext>
            </a:extLst>
          </p:cNvPr>
          <p:cNvPicPr>
            <a:picLocks noChangeAspect="1"/>
          </p:cNvPicPr>
          <p:nvPr/>
        </p:nvPicPr>
        <p:blipFill>
          <a:blip r:embed="rId3"/>
          <a:stretch>
            <a:fillRect/>
          </a:stretch>
        </p:blipFill>
        <p:spPr>
          <a:xfrm>
            <a:off x="1146614" y="3429000"/>
            <a:ext cx="9082607" cy="209550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sp>
        <p:nvSpPr>
          <p:cNvPr id="2" name="Content Placeholder 2">
            <a:extLst>
              <a:ext uri="{FF2B5EF4-FFF2-40B4-BE49-F238E27FC236}">
                <a16:creationId xmlns:a16="http://schemas.microsoft.com/office/drawing/2014/main" id="{DDCE8F9A-F548-027E-331A-AAF8EA57E439}"/>
              </a:ext>
            </a:extLst>
          </p:cNvPr>
          <p:cNvSpPr txBox="1">
            <a:spLocks/>
          </p:cNvSpPr>
          <p:nvPr/>
        </p:nvSpPr>
        <p:spPr>
          <a:xfrm>
            <a:off x="643469" y="1782981"/>
            <a:ext cx="4008384" cy="439398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400"/>
              </a:spcBef>
            </a:pPr>
            <a:r>
              <a:rPr lang="en-US" sz="2200">
                <a:latin typeface="Abadi" panose="020B0604020104020204" pitchFamily="34" charset="0"/>
              </a:rPr>
              <a:t>From the plot, we can observe that success rate since 2013 kept on increasing till 2020.</a:t>
            </a:r>
          </a:p>
          <a:p>
            <a:pPr>
              <a:spcBef>
                <a:spcPts val="1400"/>
              </a:spcBef>
            </a:pPr>
            <a:endParaRPr lang="en-US" sz="2000" dirty="0"/>
          </a:p>
        </p:txBody>
      </p:sp>
      <p:pic>
        <p:nvPicPr>
          <p:cNvPr id="6" name="Picture 5">
            <a:extLst>
              <a:ext uri="{FF2B5EF4-FFF2-40B4-BE49-F238E27FC236}">
                <a16:creationId xmlns:a16="http://schemas.microsoft.com/office/drawing/2014/main" id="{0843CAA6-1489-E82D-1BAC-7DD12410F6AD}"/>
              </a:ext>
            </a:extLst>
          </p:cNvPr>
          <p:cNvPicPr>
            <a:picLocks noChangeAspect="1"/>
          </p:cNvPicPr>
          <p:nvPr/>
        </p:nvPicPr>
        <p:blipFill>
          <a:blip r:embed="rId3"/>
          <a:stretch>
            <a:fillRect/>
          </a:stretch>
        </p:blipFill>
        <p:spPr>
          <a:xfrm>
            <a:off x="4712822" y="1935308"/>
            <a:ext cx="6303910" cy="3602565"/>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sp>
        <p:nvSpPr>
          <p:cNvPr id="2" name="Content Placeholder 2">
            <a:extLst>
              <a:ext uri="{FF2B5EF4-FFF2-40B4-BE49-F238E27FC236}">
                <a16:creationId xmlns:a16="http://schemas.microsoft.com/office/drawing/2014/main" id="{A2DA60A6-D855-C38D-2811-5F5C3900CD77}"/>
              </a:ext>
            </a:extLst>
          </p:cNvPr>
          <p:cNvSpPr txBox="1">
            <a:spLocks/>
          </p:cNvSpPr>
          <p:nvPr/>
        </p:nvSpPr>
        <p:spPr>
          <a:xfrm>
            <a:off x="643469" y="1782981"/>
            <a:ext cx="4008384" cy="439398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400"/>
              </a:spcBef>
            </a:pPr>
            <a:r>
              <a:rPr lang="en-US" sz="2200">
                <a:latin typeface="Abadi" panose="020B0604020104020204" pitchFamily="34" charset="0"/>
              </a:rPr>
              <a:t>We used the key word </a:t>
            </a:r>
            <a:r>
              <a:rPr lang="en-US" sz="2200" b="1">
                <a:latin typeface="Abadi" panose="020B0604020104020204" pitchFamily="34" charset="0"/>
              </a:rPr>
              <a:t>DISTINCT</a:t>
            </a:r>
            <a:r>
              <a:rPr lang="en-US" sz="2200">
                <a:latin typeface="Abadi" panose="020B0604020104020204" pitchFamily="34" charset="0"/>
              </a:rPr>
              <a:t> to show only unique launch sites from the SpaceX data.</a:t>
            </a:r>
          </a:p>
          <a:p>
            <a:pPr>
              <a:spcBef>
                <a:spcPts val="1400"/>
              </a:spcBef>
            </a:pPr>
            <a:endParaRPr lang="en-US" sz="2000" dirty="0"/>
          </a:p>
        </p:txBody>
      </p:sp>
      <p:pic>
        <p:nvPicPr>
          <p:cNvPr id="6" name="Picture 5">
            <a:extLst>
              <a:ext uri="{FF2B5EF4-FFF2-40B4-BE49-F238E27FC236}">
                <a16:creationId xmlns:a16="http://schemas.microsoft.com/office/drawing/2014/main" id="{75521271-847E-0906-54BD-6551A11ECF9C}"/>
              </a:ext>
            </a:extLst>
          </p:cNvPr>
          <p:cNvPicPr>
            <a:picLocks noChangeAspect="1"/>
          </p:cNvPicPr>
          <p:nvPr/>
        </p:nvPicPr>
        <p:blipFill>
          <a:blip r:embed="rId3"/>
          <a:stretch>
            <a:fillRect/>
          </a:stretch>
        </p:blipFill>
        <p:spPr>
          <a:xfrm>
            <a:off x="5295320" y="2196715"/>
            <a:ext cx="6253212" cy="3534424"/>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sp>
        <p:nvSpPr>
          <p:cNvPr id="2" name="Content Placeholder 4">
            <a:extLst>
              <a:ext uri="{FF2B5EF4-FFF2-40B4-BE49-F238E27FC236}">
                <a16:creationId xmlns:a16="http://schemas.microsoft.com/office/drawing/2014/main" id="{C3D8F23D-CA11-167A-184E-546A7EBFCBE8}"/>
              </a:ext>
            </a:extLst>
          </p:cNvPr>
          <p:cNvSpPr txBox="1">
            <a:spLocks/>
          </p:cNvSpPr>
          <p:nvPr/>
        </p:nvSpPr>
        <p:spPr>
          <a:xfrm>
            <a:off x="770010" y="1825625"/>
            <a:ext cx="10222887" cy="412299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We used the query above to display 5 records where launch sites begin with `CCA`</a:t>
            </a:r>
            <a:endParaRPr lang="en-US" sz="2200" dirty="0">
              <a:solidFill>
                <a:schemeClr val="accent3">
                  <a:lumMod val="25000"/>
                </a:schemeClr>
              </a:solidFill>
              <a:latin typeface="Abadi" panose="020B0604020104020204" pitchFamily="34" charset="0"/>
            </a:endParaRPr>
          </a:p>
        </p:txBody>
      </p:sp>
      <p:pic>
        <p:nvPicPr>
          <p:cNvPr id="6" name="Picture 5">
            <a:extLst>
              <a:ext uri="{FF2B5EF4-FFF2-40B4-BE49-F238E27FC236}">
                <a16:creationId xmlns:a16="http://schemas.microsoft.com/office/drawing/2014/main" id="{FE0CB947-70FF-8A94-419D-797171A2A538}"/>
              </a:ext>
            </a:extLst>
          </p:cNvPr>
          <p:cNvPicPr>
            <a:picLocks noChangeAspect="1"/>
          </p:cNvPicPr>
          <p:nvPr/>
        </p:nvPicPr>
        <p:blipFill>
          <a:blip r:embed="rId3"/>
          <a:stretch>
            <a:fillRect/>
          </a:stretch>
        </p:blipFill>
        <p:spPr>
          <a:xfrm>
            <a:off x="867266" y="1626375"/>
            <a:ext cx="10028374" cy="2907149"/>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sp>
        <p:nvSpPr>
          <p:cNvPr id="2" name="Content Placeholder 4">
            <a:extLst>
              <a:ext uri="{FF2B5EF4-FFF2-40B4-BE49-F238E27FC236}">
                <a16:creationId xmlns:a16="http://schemas.microsoft.com/office/drawing/2014/main" id="{63900795-414D-01B2-44B7-07C3E3571D64}"/>
              </a:ext>
            </a:extLst>
          </p:cNvPr>
          <p:cNvSpPr txBox="1">
            <a:spLocks/>
          </p:cNvSpPr>
          <p:nvPr/>
        </p:nvSpPr>
        <p:spPr>
          <a:xfrm>
            <a:off x="770010" y="1825625"/>
            <a:ext cx="9745589"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We calculated the total payload carried by boosters from NASA as 45596 using the query below</a:t>
            </a:r>
            <a:endParaRPr lang="en-US" sz="2200" dirty="0">
              <a:solidFill>
                <a:schemeClr val="accent3">
                  <a:lumMod val="25000"/>
                </a:schemeClr>
              </a:solidFill>
              <a:latin typeface="Abadi" panose="020B0604020104020204" pitchFamily="34" charset="0"/>
            </a:endParaRPr>
          </a:p>
        </p:txBody>
      </p:sp>
      <p:pic>
        <p:nvPicPr>
          <p:cNvPr id="6" name="Picture 5">
            <a:extLst>
              <a:ext uri="{FF2B5EF4-FFF2-40B4-BE49-F238E27FC236}">
                <a16:creationId xmlns:a16="http://schemas.microsoft.com/office/drawing/2014/main" id="{F76BCDB3-81C5-5E5A-3711-B81A8B2C881B}"/>
              </a:ext>
            </a:extLst>
          </p:cNvPr>
          <p:cNvPicPr>
            <a:picLocks noChangeAspect="1"/>
          </p:cNvPicPr>
          <p:nvPr/>
        </p:nvPicPr>
        <p:blipFill>
          <a:blip r:embed="rId3"/>
          <a:stretch>
            <a:fillRect/>
          </a:stretch>
        </p:blipFill>
        <p:spPr>
          <a:xfrm>
            <a:off x="1858945" y="2833181"/>
            <a:ext cx="7415269" cy="2942144"/>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a:solidFill>
                  <a:schemeClr val="tx1"/>
                </a:solidFill>
                <a:latin typeface="+mj-lt"/>
                <a:ea typeface="+mj-ea"/>
                <a:cs typeface="+mj-cs"/>
              </a:rPr>
              <a:t>Average Payload Mass by F9 v1.1</a:t>
            </a:r>
          </a:p>
        </p:txBody>
      </p:sp>
      <p:sp>
        <p:nvSpPr>
          <p:cNvPr id="15" name="Rectangle 14">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17" name="Rectangle 16">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 name="Content Placeholder 4">
            <a:extLst>
              <a:ext uri="{FF2B5EF4-FFF2-40B4-BE49-F238E27FC236}">
                <a16:creationId xmlns:a16="http://schemas.microsoft.com/office/drawing/2014/main" id="{F9C3D2DC-E5F6-E47F-3D14-FB6069CE2279}"/>
              </a:ext>
            </a:extLst>
          </p:cNvPr>
          <p:cNvSpPr txBox="1">
            <a:spLocks/>
          </p:cNvSpPr>
          <p:nvPr/>
        </p:nvSpPr>
        <p:spPr>
          <a:xfrm>
            <a:off x="5351164" y="586822"/>
            <a:ext cx="6002636" cy="164592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400"/>
              </a:spcBef>
            </a:pPr>
            <a:r>
              <a:rPr lang="en-US" sz="1800"/>
              <a:t>We calculated the average payload mass carried by booster version F9 v1.1 as 2928.4</a:t>
            </a:r>
          </a:p>
          <a:p>
            <a:pPr>
              <a:spcBef>
                <a:spcPts val="1400"/>
              </a:spcBef>
            </a:pPr>
            <a:endParaRPr lang="en-US" sz="1800"/>
          </a:p>
        </p:txBody>
      </p:sp>
      <p:pic>
        <p:nvPicPr>
          <p:cNvPr id="6" name="Picture 5">
            <a:extLst>
              <a:ext uri="{FF2B5EF4-FFF2-40B4-BE49-F238E27FC236}">
                <a16:creationId xmlns:a16="http://schemas.microsoft.com/office/drawing/2014/main" id="{09DF0FC9-4D43-5A31-87DD-0EF86BFEA017}"/>
              </a:ext>
            </a:extLst>
          </p:cNvPr>
          <p:cNvPicPr>
            <a:picLocks noChangeAspect="1"/>
          </p:cNvPicPr>
          <p:nvPr/>
        </p:nvPicPr>
        <p:blipFill>
          <a:blip r:embed="rId2"/>
          <a:stretch>
            <a:fillRect/>
          </a:stretch>
        </p:blipFill>
        <p:spPr>
          <a:xfrm>
            <a:off x="1805434" y="2734056"/>
            <a:ext cx="8669523" cy="3483864"/>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29</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27355605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
        <p:nvSpPr>
          <p:cNvPr id="2" name="Content Placeholder 2">
            <a:extLst>
              <a:ext uri="{FF2B5EF4-FFF2-40B4-BE49-F238E27FC236}">
                <a16:creationId xmlns:a16="http://schemas.microsoft.com/office/drawing/2014/main" id="{DEB6130F-B897-703E-E270-09B7DB0F50E5}"/>
              </a:ext>
            </a:extLst>
          </p:cNvPr>
          <p:cNvSpPr txBox="1">
            <a:spLocks/>
          </p:cNvSpPr>
          <p:nvPr/>
        </p:nvSpPr>
        <p:spPr>
          <a:xfrm>
            <a:off x="770011" y="1502559"/>
            <a:ext cx="10687961" cy="4816791"/>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through API</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Machine Learning Prediction</a:t>
            </a: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Summary of all results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result</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Predictive Analytics 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a:solidFill>
                  <a:schemeClr val="tx1"/>
                </a:solidFill>
                <a:latin typeface="+mj-lt"/>
                <a:ea typeface="+mj-ea"/>
                <a:cs typeface="+mj-cs"/>
              </a:rPr>
              <a:t>First Successful Ground Landing Date</a:t>
            </a:r>
          </a:p>
        </p:txBody>
      </p:sp>
      <p:sp>
        <p:nvSpPr>
          <p:cNvPr id="15" name="Rectangle 14">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17" name="Rectangle 16">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 name="Content Placeholder 4">
            <a:extLst>
              <a:ext uri="{FF2B5EF4-FFF2-40B4-BE49-F238E27FC236}">
                <a16:creationId xmlns:a16="http://schemas.microsoft.com/office/drawing/2014/main" id="{04DF0DB9-2466-DE5E-0E6B-07FF77B6345D}"/>
              </a:ext>
            </a:extLst>
          </p:cNvPr>
          <p:cNvSpPr txBox="1">
            <a:spLocks/>
          </p:cNvSpPr>
          <p:nvPr/>
        </p:nvSpPr>
        <p:spPr>
          <a:xfrm>
            <a:off x="5351164" y="586822"/>
            <a:ext cx="6002636" cy="164592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400"/>
              </a:spcBef>
            </a:pPr>
            <a:r>
              <a:rPr lang="en-US" sz="1800"/>
              <a:t>We observed that the dates of the first successful landing outcome on ground pad was 22</a:t>
            </a:r>
            <a:r>
              <a:rPr lang="en-US" sz="1800" baseline="30000"/>
              <a:t>nd</a:t>
            </a:r>
            <a:r>
              <a:rPr lang="en-US" sz="1800"/>
              <a:t> December 2015</a:t>
            </a:r>
          </a:p>
        </p:txBody>
      </p:sp>
      <p:pic>
        <p:nvPicPr>
          <p:cNvPr id="6" name="Picture 5">
            <a:extLst>
              <a:ext uri="{FF2B5EF4-FFF2-40B4-BE49-F238E27FC236}">
                <a16:creationId xmlns:a16="http://schemas.microsoft.com/office/drawing/2014/main" id="{0C7359F8-DFB4-2B59-4CAA-C31C1ECC230C}"/>
              </a:ext>
            </a:extLst>
          </p:cNvPr>
          <p:cNvPicPr>
            <a:picLocks noChangeAspect="1"/>
          </p:cNvPicPr>
          <p:nvPr/>
        </p:nvPicPr>
        <p:blipFill>
          <a:blip r:embed="rId2"/>
          <a:stretch>
            <a:fillRect/>
          </a:stretch>
        </p:blipFill>
        <p:spPr>
          <a:xfrm>
            <a:off x="1773213" y="2734056"/>
            <a:ext cx="8733966" cy="3483864"/>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30</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14346799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2" name="Picture 1">
            <a:extLst>
              <a:ext uri="{FF2B5EF4-FFF2-40B4-BE49-F238E27FC236}">
                <a16:creationId xmlns:a16="http://schemas.microsoft.com/office/drawing/2014/main" id="{FBC790FA-1607-5818-CB4F-44A1EC135B29}"/>
              </a:ext>
            </a:extLst>
          </p:cNvPr>
          <p:cNvPicPr>
            <a:picLocks noChangeAspect="1"/>
          </p:cNvPicPr>
          <p:nvPr/>
        </p:nvPicPr>
        <p:blipFill>
          <a:blip r:embed="rId3"/>
          <a:stretch>
            <a:fillRect/>
          </a:stretch>
        </p:blipFill>
        <p:spPr>
          <a:xfrm>
            <a:off x="643467" y="1782981"/>
            <a:ext cx="6253214" cy="4284116"/>
          </a:xfrm>
          <a:prstGeom prst="rect">
            <a:avLst/>
          </a:prstGeom>
        </p:spPr>
      </p:pic>
      <p:sp>
        <p:nvSpPr>
          <p:cNvPr id="3" name="Content Placeholder 4">
            <a:extLst>
              <a:ext uri="{FF2B5EF4-FFF2-40B4-BE49-F238E27FC236}">
                <a16:creationId xmlns:a16="http://schemas.microsoft.com/office/drawing/2014/main" id="{76739FB5-2DE0-DFCF-DCAF-1D25A01C0BA5}"/>
              </a:ext>
            </a:extLst>
          </p:cNvPr>
          <p:cNvSpPr txBox="1">
            <a:spLocks/>
          </p:cNvSpPr>
          <p:nvPr/>
        </p:nvSpPr>
        <p:spPr>
          <a:xfrm>
            <a:off x="7544052" y="1782981"/>
            <a:ext cx="4004479" cy="439398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400"/>
              </a:spcBef>
            </a:pPr>
            <a:r>
              <a:rPr lang="en-US" sz="2000">
                <a:latin typeface="Abadi" panose="020B0604020104020204" pitchFamily="34" charset="0"/>
              </a:rPr>
              <a:t>We used the </a:t>
            </a:r>
            <a:r>
              <a:rPr lang="en-US" sz="2000" b="1">
                <a:latin typeface="Abadi" panose="020B0604020104020204" pitchFamily="34" charset="0"/>
              </a:rPr>
              <a:t>WHERE</a:t>
            </a:r>
            <a:r>
              <a:rPr lang="en-US" sz="2000">
                <a:latin typeface="Abadi" panose="020B0604020104020204" pitchFamily="34" charset="0"/>
              </a:rPr>
              <a:t> clause to filter for boosters which have successfully landed on drone ship and applied the </a:t>
            </a:r>
            <a:r>
              <a:rPr lang="en-US" sz="2000" b="1">
                <a:latin typeface="Abadi" panose="020B0604020104020204" pitchFamily="34" charset="0"/>
              </a:rPr>
              <a:t>AND</a:t>
            </a:r>
            <a:r>
              <a:rPr lang="en-US" sz="2000">
                <a:latin typeface="Abadi" panose="020B0604020104020204" pitchFamily="34" charset="0"/>
              </a:rPr>
              <a:t> condition to determine successful landing with payload mass greater than 4000 but less than 6000</a:t>
            </a:r>
          </a:p>
          <a:p>
            <a:pPr>
              <a:spcBef>
                <a:spcPts val="1400"/>
              </a:spcBef>
            </a:pPr>
            <a:endParaRPr lang="en-US" sz="2000" dirty="0"/>
          </a:p>
        </p:txBody>
      </p:sp>
    </p:spTree>
    <p:extLst>
      <p:ext uri="{BB962C8B-B14F-4D97-AF65-F5344CB8AC3E}">
        <p14:creationId xmlns:p14="http://schemas.microsoft.com/office/powerpoint/2010/main" val="6393995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sp>
        <p:nvSpPr>
          <p:cNvPr id="2" name="Content Placeholder 4">
            <a:extLst>
              <a:ext uri="{FF2B5EF4-FFF2-40B4-BE49-F238E27FC236}">
                <a16:creationId xmlns:a16="http://schemas.microsoft.com/office/drawing/2014/main" id="{252A0CF2-F154-5FA7-C7D2-3CAD25DA6FAD}"/>
              </a:ext>
            </a:extLst>
          </p:cNvPr>
          <p:cNvSpPr txBox="1">
            <a:spLocks/>
          </p:cNvSpPr>
          <p:nvPr/>
        </p:nvSpPr>
        <p:spPr>
          <a:xfrm>
            <a:off x="7544052" y="1782981"/>
            <a:ext cx="4004479" cy="439398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400"/>
              </a:spcBef>
            </a:pPr>
            <a:r>
              <a:rPr lang="en-US" sz="2000">
                <a:latin typeface="Abadi" panose="020B0604020104020204" pitchFamily="34" charset="0"/>
              </a:rPr>
              <a:t>We used wildcard like ‘%’ to filter for </a:t>
            </a:r>
            <a:r>
              <a:rPr lang="en-US" sz="2000" b="1">
                <a:latin typeface="Abadi" panose="020B0604020104020204" pitchFamily="34" charset="0"/>
              </a:rPr>
              <a:t>WHERE</a:t>
            </a:r>
            <a:r>
              <a:rPr lang="en-US" sz="2000">
                <a:latin typeface="Abadi" panose="020B0604020104020204" pitchFamily="34" charset="0"/>
              </a:rPr>
              <a:t> MissionOutcome was a success or a failure. </a:t>
            </a:r>
          </a:p>
          <a:p>
            <a:pPr>
              <a:spcBef>
                <a:spcPts val="1400"/>
              </a:spcBef>
            </a:pPr>
            <a:endParaRPr lang="en-US" sz="2000" dirty="0"/>
          </a:p>
        </p:txBody>
      </p:sp>
      <p:pic>
        <p:nvPicPr>
          <p:cNvPr id="6" name="Picture 5">
            <a:extLst>
              <a:ext uri="{FF2B5EF4-FFF2-40B4-BE49-F238E27FC236}">
                <a16:creationId xmlns:a16="http://schemas.microsoft.com/office/drawing/2014/main" id="{258A851F-42E7-9305-C4AF-355F7CF53198}"/>
              </a:ext>
            </a:extLst>
          </p:cNvPr>
          <p:cNvPicPr>
            <a:picLocks noChangeAspect="1"/>
          </p:cNvPicPr>
          <p:nvPr/>
        </p:nvPicPr>
        <p:blipFill>
          <a:blip r:embed="rId3"/>
          <a:stretch>
            <a:fillRect/>
          </a:stretch>
        </p:blipFill>
        <p:spPr>
          <a:xfrm>
            <a:off x="643466" y="1457471"/>
            <a:ext cx="5108891" cy="4633362"/>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sp>
        <p:nvSpPr>
          <p:cNvPr id="2" name="Content Placeholder 4">
            <a:extLst>
              <a:ext uri="{FF2B5EF4-FFF2-40B4-BE49-F238E27FC236}">
                <a16:creationId xmlns:a16="http://schemas.microsoft.com/office/drawing/2014/main" id="{1AC11A00-DEB7-623B-13CE-1335911D693C}"/>
              </a:ext>
            </a:extLst>
          </p:cNvPr>
          <p:cNvSpPr txBox="1">
            <a:spLocks/>
          </p:cNvSpPr>
          <p:nvPr/>
        </p:nvSpPr>
        <p:spPr>
          <a:xfrm>
            <a:off x="862366" y="2194102"/>
            <a:ext cx="3427001" cy="390858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400"/>
              </a:spcBef>
            </a:pPr>
            <a:r>
              <a:rPr lang="en-US" sz="1700">
                <a:latin typeface="Abadi" panose="020B0604020104020204" pitchFamily="34" charset="0"/>
              </a:rPr>
              <a:t>We determined the booster that have carried the maximum payload using a subquery in the </a:t>
            </a:r>
            <a:r>
              <a:rPr lang="en-US" sz="1700" b="1">
                <a:latin typeface="Abadi" panose="020B0604020104020204" pitchFamily="34" charset="0"/>
              </a:rPr>
              <a:t>WHERE</a:t>
            </a:r>
            <a:r>
              <a:rPr lang="en-US" sz="1700">
                <a:latin typeface="Abadi" panose="020B0604020104020204" pitchFamily="34" charset="0"/>
              </a:rPr>
              <a:t> clause and the </a:t>
            </a:r>
            <a:r>
              <a:rPr lang="en-US" sz="1700" b="1">
                <a:latin typeface="Abadi" panose="020B0604020104020204" pitchFamily="34" charset="0"/>
              </a:rPr>
              <a:t>MAX() </a:t>
            </a:r>
            <a:r>
              <a:rPr lang="en-US" sz="1700">
                <a:latin typeface="Abadi" panose="020B0604020104020204" pitchFamily="34" charset="0"/>
              </a:rPr>
              <a:t>function.</a:t>
            </a:r>
            <a:endParaRPr lang="en-US" sz="1700" dirty="0">
              <a:latin typeface="Abadi" panose="020B0604020104020204" pitchFamily="34" charset="0"/>
            </a:endParaRPr>
          </a:p>
        </p:txBody>
      </p:sp>
      <p:pic>
        <p:nvPicPr>
          <p:cNvPr id="6" name="Picture 5">
            <a:extLst>
              <a:ext uri="{FF2B5EF4-FFF2-40B4-BE49-F238E27FC236}">
                <a16:creationId xmlns:a16="http://schemas.microsoft.com/office/drawing/2014/main" id="{82EEC985-07BF-35E7-C038-2CF0146E2970}"/>
              </a:ext>
            </a:extLst>
          </p:cNvPr>
          <p:cNvPicPr>
            <a:picLocks noChangeAspect="1"/>
          </p:cNvPicPr>
          <p:nvPr/>
        </p:nvPicPr>
        <p:blipFill>
          <a:blip r:embed="rId4"/>
          <a:stretch>
            <a:fillRect/>
          </a:stretch>
        </p:blipFill>
        <p:spPr>
          <a:xfrm>
            <a:off x="5302831" y="1670951"/>
            <a:ext cx="6155141" cy="4954888"/>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34</a:t>
            </a:fld>
            <a:endParaRPr lang="en-US" dirty="0"/>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sp>
        <p:nvSpPr>
          <p:cNvPr id="2" name="Content Placeholder 4">
            <a:extLst>
              <a:ext uri="{FF2B5EF4-FFF2-40B4-BE49-F238E27FC236}">
                <a16:creationId xmlns:a16="http://schemas.microsoft.com/office/drawing/2014/main" id="{8572F2E0-778A-80A4-7FCF-3D59A0E062C1}"/>
              </a:ext>
            </a:extLst>
          </p:cNvPr>
          <p:cNvSpPr txBox="1">
            <a:spLocks/>
          </p:cNvSpPr>
          <p:nvPr/>
        </p:nvSpPr>
        <p:spPr>
          <a:xfrm>
            <a:off x="770010" y="1825625"/>
            <a:ext cx="9745589" cy="4351338"/>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a:rPr>
              <a:t>We used a combinations of the </a:t>
            </a:r>
            <a:r>
              <a:rPr lang="en-US" sz="2200" b="1">
                <a:solidFill>
                  <a:schemeClr val="accent3">
                    <a:lumMod val="25000"/>
                  </a:schemeClr>
                </a:solidFill>
                <a:latin typeface="Abadi"/>
              </a:rPr>
              <a:t>WHERE</a:t>
            </a:r>
            <a:r>
              <a:rPr lang="en-US" sz="2200">
                <a:solidFill>
                  <a:schemeClr val="accent3">
                    <a:lumMod val="25000"/>
                  </a:schemeClr>
                </a:solidFill>
                <a:latin typeface="Abadi"/>
              </a:rPr>
              <a:t> clause, </a:t>
            </a:r>
            <a:r>
              <a:rPr lang="en-US" sz="2200" b="1">
                <a:solidFill>
                  <a:schemeClr val="accent3">
                    <a:lumMod val="25000"/>
                  </a:schemeClr>
                </a:solidFill>
                <a:latin typeface="Abadi"/>
              </a:rPr>
              <a:t>LIKE</a:t>
            </a:r>
            <a:r>
              <a:rPr lang="en-US" sz="2200">
                <a:solidFill>
                  <a:schemeClr val="accent3">
                    <a:lumMod val="25000"/>
                  </a:schemeClr>
                </a:solidFill>
                <a:latin typeface="Abadi"/>
              </a:rPr>
              <a:t>, </a:t>
            </a:r>
            <a:r>
              <a:rPr lang="en-US" sz="2200" b="1">
                <a:solidFill>
                  <a:schemeClr val="accent3">
                    <a:lumMod val="25000"/>
                  </a:schemeClr>
                </a:solidFill>
                <a:latin typeface="Abadi"/>
              </a:rPr>
              <a:t>AND</a:t>
            </a:r>
            <a:r>
              <a:rPr lang="en-US" sz="2200">
                <a:solidFill>
                  <a:schemeClr val="accent3">
                    <a:lumMod val="25000"/>
                  </a:schemeClr>
                </a:solidFill>
                <a:latin typeface="Abadi"/>
              </a:rPr>
              <a:t>, and </a:t>
            </a:r>
            <a:r>
              <a:rPr lang="en-US" sz="2200" b="1">
                <a:solidFill>
                  <a:schemeClr val="accent3">
                    <a:lumMod val="25000"/>
                  </a:schemeClr>
                </a:solidFill>
                <a:latin typeface="Abadi"/>
              </a:rPr>
              <a:t>BETWEEN</a:t>
            </a:r>
            <a:r>
              <a:rPr lang="en-US" sz="2200">
                <a:solidFill>
                  <a:schemeClr val="accent3">
                    <a:lumMod val="25000"/>
                  </a:schemeClr>
                </a:solidFill>
                <a:latin typeface="Abadi"/>
              </a:rPr>
              <a:t> conditions to filter for failed landing outcomes in drone ship, their booster versions, and launch site names for year 2015</a:t>
            </a:r>
          </a:p>
          <a:p>
            <a:pPr>
              <a:lnSpc>
                <a:spcPct val="100000"/>
              </a:lnSpc>
              <a:spcBef>
                <a:spcPts val="1400"/>
              </a:spcBef>
            </a:pPr>
            <a:endParaRPr lang="en-US" sz="2200" dirty="0">
              <a:solidFill>
                <a:schemeClr val="accent3">
                  <a:lumMod val="25000"/>
                </a:schemeClr>
              </a:solidFill>
              <a:latin typeface="Abadi"/>
            </a:endParaRPr>
          </a:p>
        </p:txBody>
      </p:sp>
      <p:pic>
        <p:nvPicPr>
          <p:cNvPr id="6" name="Picture 5">
            <a:extLst>
              <a:ext uri="{FF2B5EF4-FFF2-40B4-BE49-F238E27FC236}">
                <a16:creationId xmlns:a16="http://schemas.microsoft.com/office/drawing/2014/main" id="{31F82412-A2FE-41CD-C412-A1A362DAA801}"/>
              </a:ext>
            </a:extLst>
          </p:cNvPr>
          <p:cNvPicPr>
            <a:picLocks noChangeAspect="1"/>
          </p:cNvPicPr>
          <p:nvPr/>
        </p:nvPicPr>
        <p:blipFill>
          <a:blip r:embed="rId3"/>
          <a:stretch>
            <a:fillRect/>
          </a:stretch>
        </p:blipFill>
        <p:spPr>
          <a:xfrm>
            <a:off x="2023304" y="3595688"/>
            <a:ext cx="7239000" cy="258127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35</a:t>
            </a:fld>
            <a:endParaRPr lang="en-US" dirty="0"/>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sp>
        <p:nvSpPr>
          <p:cNvPr id="2" name="Content Placeholder 4">
            <a:extLst>
              <a:ext uri="{FF2B5EF4-FFF2-40B4-BE49-F238E27FC236}">
                <a16:creationId xmlns:a16="http://schemas.microsoft.com/office/drawing/2014/main" id="{4331B034-2D33-CD89-4A49-73DD7498A844}"/>
              </a:ext>
            </a:extLst>
          </p:cNvPr>
          <p:cNvSpPr txBox="1">
            <a:spLocks/>
          </p:cNvSpPr>
          <p:nvPr/>
        </p:nvSpPr>
        <p:spPr>
          <a:xfrm>
            <a:off x="7544052" y="1782981"/>
            <a:ext cx="4004479" cy="439398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400"/>
              </a:spcBef>
            </a:pPr>
            <a:r>
              <a:rPr lang="en-US" sz="2000">
                <a:latin typeface="Abadi" panose="020B0604020104020204" pitchFamily="34" charset="0"/>
              </a:rPr>
              <a:t>We selected Landing outcomes and the </a:t>
            </a:r>
            <a:r>
              <a:rPr lang="en-US" sz="2000" b="1">
                <a:latin typeface="Abadi" panose="020B0604020104020204" pitchFamily="34" charset="0"/>
              </a:rPr>
              <a:t>COUNT</a:t>
            </a:r>
            <a:r>
              <a:rPr lang="en-US" sz="2000">
                <a:latin typeface="Abadi" panose="020B0604020104020204" pitchFamily="34" charset="0"/>
              </a:rPr>
              <a:t> of landing outcomes from the data and used the </a:t>
            </a:r>
            <a:r>
              <a:rPr lang="en-US" sz="2000" b="1">
                <a:latin typeface="Abadi" panose="020B0604020104020204" pitchFamily="34" charset="0"/>
              </a:rPr>
              <a:t>WHERE</a:t>
            </a:r>
            <a:r>
              <a:rPr lang="en-US" sz="2000">
                <a:latin typeface="Abadi" panose="020B0604020104020204" pitchFamily="34" charset="0"/>
              </a:rPr>
              <a:t> clause to filter for landing outcomes </a:t>
            </a:r>
            <a:r>
              <a:rPr lang="en-US" sz="2000" b="1">
                <a:latin typeface="Abadi" panose="020B0604020104020204" pitchFamily="34" charset="0"/>
              </a:rPr>
              <a:t>BETWEEN</a:t>
            </a:r>
            <a:r>
              <a:rPr lang="en-US" sz="2000">
                <a:latin typeface="Abadi" panose="020B0604020104020204" pitchFamily="34" charset="0"/>
              </a:rPr>
              <a:t> 2010-06-04 to 2010-03-20.</a:t>
            </a:r>
          </a:p>
          <a:p>
            <a:pPr>
              <a:spcBef>
                <a:spcPts val="1400"/>
              </a:spcBef>
            </a:pPr>
            <a:r>
              <a:rPr lang="en-US" sz="2000">
                <a:latin typeface="Abadi" panose="020B0604020104020204" pitchFamily="34" charset="0"/>
              </a:rPr>
              <a:t>We applied the </a:t>
            </a:r>
            <a:r>
              <a:rPr lang="en-US" sz="2000" b="1">
                <a:latin typeface="Abadi" panose="020B0604020104020204" pitchFamily="34" charset="0"/>
              </a:rPr>
              <a:t>GROUP BY </a:t>
            </a:r>
            <a:r>
              <a:rPr lang="en-US" sz="2000">
                <a:latin typeface="Abadi" panose="020B0604020104020204" pitchFamily="34" charset="0"/>
              </a:rPr>
              <a:t>clause to group the landing outcomes and the </a:t>
            </a:r>
            <a:r>
              <a:rPr lang="en-US" sz="2000" b="1">
                <a:latin typeface="Abadi" panose="020B0604020104020204" pitchFamily="34" charset="0"/>
              </a:rPr>
              <a:t>ORDER BY </a:t>
            </a:r>
            <a:r>
              <a:rPr lang="en-US" sz="2000">
                <a:latin typeface="Abadi" panose="020B0604020104020204" pitchFamily="34" charset="0"/>
              </a:rPr>
              <a:t>clause to order the grouped landing outcome in descending order.</a:t>
            </a:r>
          </a:p>
          <a:p>
            <a:pPr>
              <a:spcBef>
                <a:spcPts val="1400"/>
              </a:spcBef>
            </a:pPr>
            <a:endParaRPr lang="en-US" sz="2000" dirty="0"/>
          </a:p>
        </p:txBody>
      </p:sp>
      <p:pic>
        <p:nvPicPr>
          <p:cNvPr id="6" name="Picture 5">
            <a:extLst>
              <a:ext uri="{FF2B5EF4-FFF2-40B4-BE49-F238E27FC236}">
                <a16:creationId xmlns:a16="http://schemas.microsoft.com/office/drawing/2014/main" id="{DED06561-5879-A625-9861-C003D9CCB3EF}"/>
              </a:ext>
            </a:extLst>
          </p:cNvPr>
          <p:cNvPicPr>
            <a:picLocks noChangeAspect="1"/>
          </p:cNvPicPr>
          <p:nvPr/>
        </p:nvPicPr>
        <p:blipFill>
          <a:blip r:embed="rId3"/>
          <a:stretch>
            <a:fillRect/>
          </a:stretch>
        </p:blipFill>
        <p:spPr>
          <a:xfrm>
            <a:off x="776008" y="1589360"/>
            <a:ext cx="6124575" cy="4295775"/>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p:txBody>
      </p:sp>
      <p:pic>
        <p:nvPicPr>
          <p:cNvPr id="4" name="Content Placeholder 5">
            <a:extLst>
              <a:ext uri="{FF2B5EF4-FFF2-40B4-BE49-F238E27FC236}">
                <a16:creationId xmlns:a16="http://schemas.microsoft.com/office/drawing/2014/main" id="{3A7045BD-33DE-A73A-EEC5-9E93FB10EC73}"/>
              </a:ext>
            </a:extLst>
          </p:cNvPr>
          <p:cNvPicPr>
            <a:picLocks noChangeAspect="1"/>
          </p:cNvPicPr>
          <p:nvPr/>
        </p:nvPicPr>
        <p:blipFill>
          <a:blip r:embed="rId3"/>
          <a:stretch>
            <a:fillRect/>
          </a:stretch>
        </p:blipFill>
        <p:spPr>
          <a:xfrm>
            <a:off x="838200" y="1710176"/>
            <a:ext cx="10515600" cy="4717035"/>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pic>
        <p:nvPicPr>
          <p:cNvPr id="2" name="Content Placeholder 3">
            <a:extLst>
              <a:ext uri="{FF2B5EF4-FFF2-40B4-BE49-F238E27FC236}">
                <a16:creationId xmlns:a16="http://schemas.microsoft.com/office/drawing/2014/main" id="{CD1BF568-5B40-8BBF-A806-AE394A0BB885}"/>
              </a:ext>
            </a:extLst>
          </p:cNvPr>
          <p:cNvPicPr>
            <a:picLocks noChangeAspect="1"/>
          </p:cNvPicPr>
          <p:nvPr/>
        </p:nvPicPr>
        <p:blipFill>
          <a:blip r:embed="rId3"/>
          <a:stretch>
            <a:fillRect/>
          </a:stretch>
        </p:blipFill>
        <p:spPr>
          <a:xfrm>
            <a:off x="770011" y="1454291"/>
            <a:ext cx="10687962" cy="4772101"/>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pic>
        <p:nvPicPr>
          <p:cNvPr id="2" name="Content Placeholder 3">
            <a:extLst>
              <a:ext uri="{FF2B5EF4-FFF2-40B4-BE49-F238E27FC236}">
                <a16:creationId xmlns:a16="http://schemas.microsoft.com/office/drawing/2014/main" id="{2F3E08BE-5353-B4A7-C1A5-B666EBE8B9DE}"/>
              </a:ext>
            </a:extLst>
          </p:cNvPr>
          <p:cNvPicPr>
            <a:picLocks noChangeAspect="1"/>
          </p:cNvPicPr>
          <p:nvPr/>
        </p:nvPicPr>
        <p:blipFill>
          <a:blip r:embed="rId3"/>
          <a:stretch>
            <a:fillRect/>
          </a:stretch>
        </p:blipFill>
        <p:spPr>
          <a:xfrm>
            <a:off x="770010" y="1362318"/>
            <a:ext cx="10092431" cy="5064893"/>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2" name="Content Placeholder 2">
            <a:extLst>
              <a:ext uri="{FF2B5EF4-FFF2-40B4-BE49-F238E27FC236}">
                <a16:creationId xmlns:a16="http://schemas.microsoft.com/office/drawing/2014/main" id="{C5C60D9D-B9BA-6DBE-F3BA-63C0363C53F2}"/>
              </a:ext>
            </a:extLst>
          </p:cNvPr>
          <p:cNvSpPr txBox="1">
            <a:spLocks/>
          </p:cNvSpPr>
          <p:nvPr/>
        </p:nvSpPr>
        <p:spPr>
          <a:xfrm>
            <a:off x="828068" y="1530575"/>
            <a:ext cx="9766360" cy="4494997"/>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Bef>
                <a:spcPts val="1400"/>
              </a:spcBef>
              <a:buNone/>
            </a:pPr>
            <a:r>
              <a:rPr lang="en-US" sz="1800" dirty="0">
                <a:solidFill>
                  <a:schemeClr val="accent3">
                    <a:lumMod val="25000"/>
                  </a:schemeClr>
                </a:solidFill>
                <a:latin typeface="Abadi" panose="020B0604020104020204" pitchFamily="34" charset="0"/>
              </a:rPr>
              <a:t>Project Background and Context</a:t>
            </a:r>
          </a:p>
          <a:p>
            <a:pPr marL="457200" lvl="1" indent="0" algn="just">
              <a:spcBef>
                <a:spcPts val="1400"/>
              </a:spcBef>
              <a:buNone/>
            </a:pPr>
            <a:endParaRPr lang="en-US" sz="1800" dirty="0">
              <a:solidFill>
                <a:schemeClr val="accent3">
                  <a:lumMod val="25000"/>
                </a:schemeClr>
              </a:solidFill>
              <a:latin typeface="Abadi" panose="020B0604020104020204" pitchFamily="34" charset="0"/>
            </a:endParaRPr>
          </a:p>
          <a:p>
            <a:pPr marL="457200" lvl="1" indent="0" algn="just">
              <a:spcBef>
                <a:spcPts val="1400"/>
              </a:spcBef>
              <a:buNone/>
            </a:pPr>
            <a:r>
              <a:rPr lang="en-US" sz="1800" dirty="0">
                <a:solidFill>
                  <a:schemeClr val="accent3">
                    <a:lumMod val="25000"/>
                  </a:schemeClr>
                </a:solidFill>
                <a:latin typeface="Abadi" panose="020B0604020104020204" pitchFamily="34" charset="0"/>
              </a:rPr>
              <a:t>SpaceX promotes Falcon 9 rocket launches on its website at a cost of $62 million, whereas other providers charge upwards of $165 million per launch. A significant portion of these savings is attributed to SpaceX's ability to reuse the first stage of the rocket. Consequently, by predicting the successful landing of the first stage, one can estimate the cost of a launch. This information is invaluable for any alternative company wishing to compete with SpaceX for rocket launch contracts. The primary objective of this project is to develop a machine learning pipeline capable of predicting the successful landing of the first stage.</a:t>
            </a:r>
          </a:p>
          <a:p>
            <a:pPr marL="457200" lvl="1" indent="0" algn="just">
              <a:spcBef>
                <a:spcPts val="1400"/>
              </a:spcBef>
              <a:buNone/>
            </a:pPr>
            <a:endParaRPr lang="en-US" sz="1800" dirty="0">
              <a:solidFill>
                <a:schemeClr val="accent3">
                  <a:lumMod val="25000"/>
                </a:schemeClr>
              </a:solidFill>
              <a:latin typeface="Abadi" panose="020B0604020104020204" pitchFamily="34" charset="0"/>
            </a:endParaRPr>
          </a:p>
          <a:p>
            <a:pPr marL="0" lvl="1" indent="0">
              <a:spcBef>
                <a:spcPts val="1400"/>
              </a:spcBef>
              <a:buNone/>
            </a:pPr>
            <a:r>
              <a:rPr lang="en-US" sz="1800" dirty="0">
                <a:solidFill>
                  <a:schemeClr val="accent3">
                    <a:lumMod val="25000"/>
                  </a:schemeClr>
                </a:solidFill>
                <a:latin typeface="Abadi" panose="020B0604020104020204" pitchFamily="34" charset="0"/>
              </a:rPr>
              <a:t>Problems to Address</a:t>
            </a:r>
          </a:p>
          <a:p>
            <a:pPr marL="457200" lvl="1" indent="0" algn="just">
              <a:spcBef>
                <a:spcPts val="1400"/>
              </a:spcBef>
              <a:buNone/>
            </a:pPr>
            <a:endParaRPr lang="en-US" sz="1800" dirty="0">
              <a:solidFill>
                <a:schemeClr val="accent3">
                  <a:lumMod val="25000"/>
                </a:schemeClr>
              </a:solidFill>
              <a:latin typeface="Abadi" panose="020B0604020104020204" pitchFamily="34" charset="0"/>
            </a:endParaRPr>
          </a:p>
          <a:p>
            <a:pPr marL="457200" lvl="1" indent="0" algn="just">
              <a:spcBef>
                <a:spcPts val="1400"/>
              </a:spcBef>
              <a:buNone/>
            </a:pPr>
            <a:r>
              <a:rPr lang="en-US" sz="1800" dirty="0">
                <a:solidFill>
                  <a:schemeClr val="accent3">
                    <a:lumMod val="25000"/>
                  </a:schemeClr>
                </a:solidFill>
                <a:latin typeface="Abadi" panose="020B0604020104020204" pitchFamily="34" charset="0"/>
              </a:rPr>
              <a:t>1. What factors influence the successful landing of the rocket?</a:t>
            </a:r>
          </a:p>
          <a:p>
            <a:pPr marL="457200" lvl="1" indent="0" algn="just">
              <a:spcBef>
                <a:spcPts val="1400"/>
              </a:spcBef>
              <a:buNone/>
            </a:pPr>
            <a:r>
              <a:rPr lang="en-US" sz="1800" dirty="0">
                <a:solidFill>
                  <a:schemeClr val="accent3">
                    <a:lumMod val="25000"/>
                  </a:schemeClr>
                </a:solidFill>
                <a:latin typeface="Abadi" panose="020B0604020104020204" pitchFamily="34" charset="0"/>
              </a:rPr>
              <a:t>2. How do various features interact to impact the success rate of a landing?</a:t>
            </a:r>
          </a:p>
          <a:p>
            <a:pPr marL="457200" lvl="1" indent="0" algn="just">
              <a:spcBef>
                <a:spcPts val="1400"/>
              </a:spcBef>
              <a:buNone/>
            </a:pPr>
            <a:r>
              <a:rPr lang="en-US" sz="1800" dirty="0">
                <a:solidFill>
                  <a:schemeClr val="accent3">
                    <a:lumMod val="25000"/>
                  </a:schemeClr>
                </a:solidFill>
                <a:latin typeface="Abadi" panose="020B0604020104020204" pitchFamily="34" charset="0"/>
              </a:rPr>
              <a:t>3. What operational conditions must be met to ensure a successful landing program?</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p>
        </p:txBody>
      </p:sp>
      <p:pic>
        <p:nvPicPr>
          <p:cNvPr id="2" name="Content Placeholder 3">
            <a:extLst>
              <a:ext uri="{FF2B5EF4-FFF2-40B4-BE49-F238E27FC236}">
                <a16:creationId xmlns:a16="http://schemas.microsoft.com/office/drawing/2014/main" id="{A49886A5-E511-B68E-0C0F-465C6139B926}"/>
              </a:ext>
            </a:extLst>
          </p:cNvPr>
          <p:cNvPicPr>
            <a:picLocks noChangeAspect="1"/>
          </p:cNvPicPr>
          <p:nvPr/>
        </p:nvPicPr>
        <p:blipFill>
          <a:blip r:embed="rId3"/>
          <a:stretch>
            <a:fillRect/>
          </a:stretch>
        </p:blipFill>
        <p:spPr>
          <a:xfrm>
            <a:off x="752019" y="1454291"/>
            <a:ext cx="10687962" cy="4772101"/>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p>
          <a:p>
            <a:endParaRPr lang="en-US" dirty="0">
              <a:solidFill>
                <a:srgbClr val="0B49CB"/>
              </a:solidFill>
              <a:latin typeface="Abadi"/>
            </a:endParaRPr>
          </a:p>
        </p:txBody>
      </p:sp>
      <p:pic>
        <p:nvPicPr>
          <p:cNvPr id="2" name="Content Placeholder 3">
            <a:extLst>
              <a:ext uri="{FF2B5EF4-FFF2-40B4-BE49-F238E27FC236}">
                <a16:creationId xmlns:a16="http://schemas.microsoft.com/office/drawing/2014/main" id="{5D80F803-A8B0-A16D-8314-CEFE0C86A136}"/>
              </a:ext>
            </a:extLst>
          </p:cNvPr>
          <p:cNvPicPr>
            <a:picLocks noChangeAspect="1"/>
          </p:cNvPicPr>
          <p:nvPr/>
        </p:nvPicPr>
        <p:blipFill>
          <a:blip r:embed="rId3"/>
          <a:stretch>
            <a:fillRect/>
          </a:stretch>
        </p:blipFill>
        <p:spPr>
          <a:xfrm>
            <a:off x="2132419" y="1584827"/>
            <a:ext cx="7790783" cy="4440746"/>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4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dirty="0">
                <a:solidFill>
                  <a:srgbClr val="0B49CB"/>
                </a:solidFill>
                <a:latin typeface="Abadi" panose="020B0604020104020204" pitchFamily="34" charset="0"/>
              </a:rPr>
              <a:t>Scatter plot of Payload vs Launch Outcome for all sites, with different payload selected in the range slider</a:t>
            </a:r>
          </a:p>
        </p:txBody>
      </p:sp>
      <p:pic>
        <p:nvPicPr>
          <p:cNvPr id="2" name="Content Placeholder 3" descr="Graphical user interface, application&#10;&#10;Description automatically generated">
            <a:extLst>
              <a:ext uri="{FF2B5EF4-FFF2-40B4-BE49-F238E27FC236}">
                <a16:creationId xmlns:a16="http://schemas.microsoft.com/office/drawing/2014/main" id="{61CC19DD-216D-2DF1-6B6B-50148B47B892}"/>
              </a:ext>
            </a:extLst>
          </p:cNvPr>
          <p:cNvPicPr>
            <a:picLocks noChangeAspect="1"/>
          </p:cNvPicPr>
          <p:nvPr/>
        </p:nvPicPr>
        <p:blipFill>
          <a:blip r:embed="rId3"/>
          <a:stretch>
            <a:fillRect/>
          </a:stretch>
        </p:blipFill>
        <p:spPr>
          <a:xfrm>
            <a:off x="838200" y="2191367"/>
            <a:ext cx="10515599" cy="3785614"/>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sp>
        <p:nvSpPr>
          <p:cNvPr id="2" name="Content Placeholder 4">
            <a:extLst>
              <a:ext uri="{FF2B5EF4-FFF2-40B4-BE49-F238E27FC236}">
                <a16:creationId xmlns:a16="http://schemas.microsoft.com/office/drawing/2014/main" id="{33CE0A18-823F-0551-3E25-06B1C632CA72}"/>
              </a:ext>
            </a:extLst>
          </p:cNvPr>
          <p:cNvSpPr txBox="1">
            <a:spLocks/>
          </p:cNvSpPr>
          <p:nvPr/>
        </p:nvSpPr>
        <p:spPr>
          <a:xfrm>
            <a:off x="3690315" y="1445239"/>
            <a:ext cx="6002636" cy="164592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400"/>
              </a:spcBef>
            </a:pPr>
            <a:r>
              <a:rPr lang="en-US" sz="2200" dirty="0">
                <a:latin typeface="Abadi" panose="020B0604020104020204" pitchFamily="34" charset="0"/>
              </a:rPr>
              <a:t>The decision tree classifier is the model with the highest classification accuracy</a:t>
            </a:r>
          </a:p>
          <a:p>
            <a:pPr>
              <a:spcBef>
                <a:spcPts val="1400"/>
              </a:spcBef>
            </a:pPr>
            <a:endParaRPr lang="en-US" sz="1800" dirty="0"/>
          </a:p>
        </p:txBody>
      </p:sp>
      <p:pic>
        <p:nvPicPr>
          <p:cNvPr id="3" name="Picture 2">
            <a:extLst>
              <a:ext uri="{FF2B5EF4-FFF2-40B4-BE49-F238E27FC236}">
                <a16:creationId xmlns:a16="http://schemas.microsoft.com/office/drawing/2014/main" id="{E41B31ED-10A8-B48A-A176-C6792DD24AB5}"/>
              </a:ext>
            </a:extLst>
          </p:cNvPr>
          <p:cNvPicPr>
            <a:picLocks noChangeAspect="1"/>
          </p:cNvPicPr>
          <p:nvPr/>
        </p:nvPicPr>
        <p:blipFill>
          <a:blip r:embed="rId3"/>
          <a:stretch>
            <a:fillRect/>
          </a:stretch>
        </p:blipFill>
        <p:spPr>
          <a:xfrm>
            <a:off x="557784" y="2815221"/>
            <a:ext cx="11164824" cy="3321534"/>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sp>
        <p:nvSpPr>
          <p:cNvPr id="2" name="Content Placeholder 4">
            <a:extLst>
              <a:ext uri="{FF2B5EF4-FFF2-40B4-BE49-F238E27FC236}">
                <a16:creationId xmlns:a16="http://schemas.microsoft.com/office/drawing/2014/main" id="{56ABABFE-C1EF-B35C-9DA6-E292CD8CEA77}"/>
              </a:ext>
            </a:extLst>
          </p:cNvPr>
          <p:cNvSpPr txBox="1">
            <a:spLocks/>
          </p:cNvSpPr>
          <p:nvPr/>
        </p:nvSpPr>
        <p:spPr>
          <a:xfrm>
            <a:off x="770011" y="2057400"/>
            <a:ext cx="5791563" cy="3811588"/>
          </a:xfrm>
          <a:prstGeom prst="rect">
            <a:avLst/>
          </a:prstGeom>
        </p:spPr>
        <p:txBody>
          <a:bodyPr>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analysis of the confusion matrix for the decision tree classifier indicates that while the classifier is capable of distinguishing between the different classes, there is a notable issue with false positives. Specifically, the classifier tends to incorrectly identify unsuccessful landings as successful ones. This misclassification could lead to an overestimation of the success rate, and addressing this issue is crucial for improving the model's accuracy and reliability. Consider refining the model or adjusting the decision threshold to mitigate these false positives.</a:t>
            </a:r>
          </a:p>
        </p:txBody>
      </p:sp>
      <p:pic>
        <p:nvPicPr>
          <p:cNvPr id="3" name="Picture 2">
            <a:extLst>
              <a:ext uri="{FF2B5EF4-FFF2-40B4-BE49-F238E27FC236}">
                <a16:creationId xmlns:a16="http://schemas.microsoft.com/office/drawing/2014/main" id="{DF52A617-CED7-A5CF-0524-83E30ECA242D}"/>
              </a:ext>
            </a:extLst>
          </p:cNvPr>
          <p:cNvPicPr>
            <a:picLocks noChangeAspect="1"/>
          </p:cNvPicPr>
          <p:nvPr/>
        </p:nvPicPr>
        <p:blipFill>
          <a:blip r:embed="rId3"/>
          <a:stretch>
            <a:fillRect/>
          </a:stretch>
        </p:blipFill>
        <p:spPr>
          <a:xfrm>
            <a:off x="7003701" y="1880339"/>
            <a:ext cx="4281910" cy="309732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47</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9251067" cy="435133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1. **</a:t>
            </a:r>
            <a:r>
              <a:rPr lang="en-US" sz="2200" b="1" dirty="0">
                <a:solidFill>
                  <a:schemeClr val="accent3">
                    <a:lumMod val="25000"/>
                  </a:schemeClr>
                </a:solidFill>
                <a:latin typeface="Abadi" panose="020B0604020104020204" pitchFamily="34" charset="0"/>
              </a:rPr>
              <a:t>Flight Volume and Success</a:t>
            </a:r>
            <a:r>
              <a:rPr lang="en-US" sz="2200" dirty="0">
                <a:solidFill>
                  <a:schemeClr val="accent3">
                    <a:lumMod val="25000"/>
                  </a:schemeClr>
                </a:solidFill>
                <a:latin typeface="Abadi" panose="020B0604020104020204" pitchFamily="34" charset="0"/>
              </a:rPr>
              <a:t>**: More flights at a launch site correlate with higher success rates.</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2. **</a:t>
            </a:r>
            <a:r>
              <a:rPr lang="en-US" sz="2200" b="1" dirty="0">
                <a:solidFill>
                  <a:schemeClr val="accent3">
                    <a:lumMod val="25000"/>
                  </a:schemeClr>
                </a:solidFill>
                <a:latin typeface="Abadi" panose="020B0604020104020204" pitchFamily="34" charset="0"/>
              </a:rPr>
              <a:t>Success Rate Increase (2013-2020)</a:t>
            </a:r>
            <a:r>
              <a:rPr lang="en-US" sz="2200" dirty="0">
                <a:solidFill>
                  <a:schemeClr val="accent3">
                    <a:lumMod val="25000"/>
                  </a:schemeClr>
                </a:solidFill>
                <a:latin typeface="Abadi" panose="020B0604020104020204" pitchFamily="34" charset="0"/>
              </a:rPr>
              <a:t>**: Launch success rates improved significantly during this period.</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3. **</a:t>
            </a:r>
            <a:r>
              <a:rPr lang="en-US" sz="2200" b="1" dirty="0">
                <a:solidFill>
                  <a:schemeClr val="accent3">
                    <a:lumMod val="25000"/>
                  </a:schemeClr>
                </a:solidFill>
                <a:latin typeface="Abadi" panose="020B0604020104020204" pitchFamily="34" charset="0"/>
              </a:rPr>
              <a:t>Successful Orbits</a:t>
            </a:r>
            <a:r>
              <a:rPr lang="en-US" sz="2200" dirty="0">
                <a:solidFill>
                  <a:schemeClr val="accent3">
                    <a:lumMod val="25000"/>
                  </a:schemeClr>
                </a:solidFill>
                <a:latin typeface="Abadi" panose="020B0604020104020204" pitchFamily="34" charset="0"/>
              </a:rPr>
              <a:t>**: ES-L1, GEO, HEO, SSO, and VLEO orbits showed the highest success rates.</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4. **</a:t>
            </a:r>
            <a:r>
              <a:rPr lang="en-US" sz="2200" b="1" dirty="0">
                <a:solidFill>
                  <a:schemeClr val="accent3">
                    <a:lumMod val="25000"/>
                  </a:schemeClr>
                </a:solidFill>
                <a:latin typeface="Abadi" panose="020B0604020104020204" pitchFamily="34" charset="0"/>
              </a:rPr>
              <a:t>KSC LC-39A's Excellence</a:t>
            </a:r>
            <a:r>
              <a:rPr lang="en-US" sz="2200" dirty="0">
                <a:solidFill>
                  <a:schemeClr val="accent3">
                    <a:lumMod val="25000"/>
                  </a:schemeClr>
                </a:solidFill>
                <a:latin typeface="Abadi" panose="020B0604020104020204" pitchFamily="34" charset="0"/>
              </a:rPr>
              <a:t>**: This site had the most successful launches among all sites.</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5. **</a:t>
            </a:r>
            <a:r>
              <a:rPr lang="en-US" sz="2200" b="1" dirty="0">
                <a:solidFill>
                  <a:schemeClr val="accent3">
                    <a:lumMod val="25000"/>
                  </a:schemeClr>
                </a:solidFill>
                <a:latin typeface="Abadi" panose="020B0604020104020204" pitchFamily="34" charset="0"/>
              </a:rPr>
              <a:t>Decision Tree Classifier</a:t>
            </a:r>
            <a:r>
              <a:rPr lang="en-US" sz="2200" dirty="0">
                <a:solidFill>
                  <a:schemeClr val="accent3">
                    <a:lumMod val="25000"/>
                  </a:schemeClr>
                </a:solidFill>
                <a:latin typeface="Abadi" panose="020B0604020104020204" pitchFamily="34" charset="0"/>
              </a:rPr>
              <a:t>**: Identified as the best machine learning algorithm for this task.</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
        <p:nvSpPr>
          <p:cNvPr id="2" name="Content Placeholder 2">
            <a:extLst>
              <a:ext uri="{FF2B5EF4-FFF2-40B4-BE49-F238E27FC236}">
                <a16:creationId xmlns:a16="http://schemas.microsoft.com/office/drawing/2014/main" id="{57DCF235-389C-0FCF-6F35-DDD3F683D0E5}"/>
              </a:ext>
            </a:extLst>
          </p:cNvPr>
          <p:cNvSpPr txBox="1">
            <a:spLocks/>
          </p:cNvSpPr>
          <p:nvPr/>
        </p:nvSpPr>
        <p:spPr>
          <a:xfrm>
            <a:off x="770011" y="1580808"/>
            <a:ext cx="10104817" cy="5211877"/>
          </a:xfrm>
          <a:prstGeom prst="rect">
            <a:avLst/>
          </a:prstGeom>
        </p:spPr>
        <p:txBody>
          <a:bodyPr lIns="91440" tIns="45720" rIns="91440" bIns="45720" anchor="t">
            <a:normAutofit fontScale="77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5900" dirty="0">
                <a:solidFill>
                  <a:srgbClr val="0B49CB"/>
                </a:solidFill>
                <a:latin typeface="Abadi"/>
              </a:rPr>
              <a:t>Executive Summary</a:t>
            </a:r>
          </a:p>
          <a:p>
            <a:pPr marL="0" indent="0">
              <a:lnSpc>
                <a:spcPct val="100000"/>
              </a:lnSpc>
              <a:spcBef>
                <a:spcPts val="1400"/>
              </a:spcBef>
              <a:buNone/>
            </a:pPr>
            <a:r>
              <a:rPr lang="en-US" sz="2200" dirty="0">
                <a:solidFill>
                  <a:schemeClr val="accent3">
                    <a:lumMod val="25000"/>
                  </a:schemeClr>
                </a:solidFill>
                <a:latin typeface="Abadi"/>
              </a:rPr>
              <a:t>Data Collection Methodology:</a:t>
            </a:r>
          </a:p>
          <a:p>
            <a:pPr marL="0" indent="0">
              <a:lnSpc>
                <a:spcPct val="100000"/>
              </a:lnSpc>
              <a:spcBef>
                <a:spcPts val="1400"/>
              </a:spcBef>
              <a:buNone/>
            </a:pPr>
            <a:r>
              <a:rPr lang="en-US" sz="2200" dirty="0">
                <a:solidFill>
                  <a:schemeClr val="accent3">
                    <a:lumMod val="25000"/>
                  </a:schemeClr>
                </a:solidFill>
                <a:latin typeface="Abadi"/>
              </a:rPr>
              <a:t>The data for this project was sourced from two primary channels:</a:t>
            </a:r>
          </a:p>
          <a:p>
            <a:pPr lvl="1">
              <a:lnSpc>
                <a:spcPct val="100000"/>
              </a:lnSpc>
              <a:spcBef>
                <a:spcPts val="1400"/>
              </a:spcBef>
              <a:buFont typeface="Wingdings" pitchFamily="2" charset="2"/>
              <a:buChar char="Ø"/>
            </a:pPr>
            <a:r>
              <a:rPr lang="en-US" sz="1800" dirty="0">
                <a:solidFill>
                  <a:schemeClr val="accent3">
                    <a:lumMod val="25000"/>
                  </a:schemeClr>
                </a:solidFill>
                <a:latin typeface="Abadi"/>
              </a:rPr>
              <a:t>1. **SpaceX API**: Data was retrieved from the official SpaceX API, accessible at [https://</a:t>
            </a:r>
            <a:r>
              <a:rPr lang="en-US" sz="1800" dirty="0" err="1">
                <a:solidFill>
                  <a:schemeClr val="accent3">
                    <a:lumMod val="25000"/>
                  </a:schemeClr>
                </a:solidFill>
                <a:latin typeface="Abadi"/>
              </a:rPr>
              <a:t>api.spacexdata.com</a:t>
            </a:r>
            <a:r>
              <a:rPr lang="en-US" sz="1800" dirty="0">
                <a:solidFill>
                  <a:schemeClr val="accent3">
                    <a:lumMod val="25000"/>
                  </a:schemeClr>
                </a:solidFill>
                <a:latin typeface="Abadi"/>
              </a:rPr>
              <a:t>/v4/rockets/](https://</a:t>
            </a:r>
            <a:r>
              <a:rPr lang="en-US" sz="1800" dirty="0" err="1">
                <a:solidFill>
                  <a:schemeClr val="accent3">
                    <a:lumMod val="25000"/>
                  </a:schemeClr>
                </a:solidFill>
                <a:latin typeface="Abadi"/>
              </a:rPr>
              <a:t>api.spacexdata.com</a:t>
            </a:r>
            <a:r>
              <a:rPr lang="en-US" sz="1800" dirty="0">
                <a:solidFill>
                  <a:schemeClr val="accent3">
                    <a:lumMod val="25000"/>
                  </a:schemeClr>
                </a:solidFill>
                <a:latin typeface="Abadi"/>
              </a:rPr>
              <a:t>/v4/rockets/), providing detailed information on various rocket launches.</a:t>
            </a:r>
          </a:p>
          <a:p>
            <a:pPr lvl="1">
              <a:lnSpc>
                <a:spcPct val="100000"/>
              </a:lnSpc>
              <a:spcBef>
                <a:spcPts val="1400"/>
              </a:spcBef>
              <a:buFont typeface="Wingdings" pitchFamily="2" charset="2"/>
              <a:buChar char="Ø"/>
            </a:pPr>
            <a:endParaRPr lang="en-US" sz="1800" dirty="0">
              <a:solidFill>
                <a:schemeClr val="accent3">
                  <a:lumMod val="25000"/>
                </a:schemeClr>
              </a:solidFill>
              <a:latin typeface="Abadi"/>
            </a:endParaRPr>
          </a:p>
          <a:p>
            <a:pPr lvl="1">
              <a:lnSpc>
                <a:spcPct val="100000"/>
              </a:lnSpc>
              <a:spcBef>
                <a:spcPts val="1400"/>
              </a:spcBef>
              <a:buFont typeface="Wingdings" pitchFamily="2" charset="2"/>
              <a:buChar char="Ø"/>
            </a:pPr>
            <a:r>
              <a:rPr lang="en-US" sz="1800" dirty="0">
                <a:solidFill>
                  <a:schemeClr val="accent3">
                    <a:lumMod val="25000"/>
                  </a:schemeClr>
                </a:solidFill>
                <a:latin typeface="Abadi"/>
              </a:rPr>
              <a:t>2. **Web Scraping**: Additional data was obtained through web scraping from Wikipedia's comprehensive list of Falcon 9 and Falcon Heavy launches, available at [https://</a:t>
            </a:r>
            <a:r>
              <a:rPr lang="en-US" sz="1800" dirty="0" err="1">
                <a:solidFill>
                  <a:schemeClr val="accent3">
                    <a:lumMod val="25000"/>
                  </a:schemeClr>
                </a:solidFill>
                <a:latin typeface="Abadi"/>
              </a:rPr>
              <a:t>en.wikipedia.org</a:t>
            </a:r>
            <a:r>
              <a:rPr lang="en-US" sz="1800" dirty="0">
                <a:solidFill>
                  <a:schemeClr val="accent3">
                    <a:lumMod val="25000"/>
                  </a:schemeClr>
                </a:solidFill>
                <a:latin typeface="Abadi"/>
              </a:rPr>
              <a:t>/wiki/List_of_Falcon_9_and_Falcon_Heavy_launches](https://</a:t>
            </a:r>
            <a:r>
              <a:rPr lang="en-US" sz="1800" dirty="0" err="1">
                <a:solidFill>
                  <a:schemeClr val="accent3">
                    <a:lumMod val="25000"/>
                  </a:schemeClr>
                </a:solidFill>
                <a:latin typeface="Abadi"/>
              </a:rPr>
              <a:t>en.wikipedia.org</a:t>
            </a:r>
            <a:r>
              <a:rPr lang="en-US" sz="1800" dirty="0">
                <a:solidFill>
                  <a:schemeClr val="accent3">
                    <a:lumMod val="25000"/>
                  </a:schemeClr>
                </a:solidFill>
                <a:latin typeface="Abadi"/>
              </a:rPr>
              <a:t>/wiki/List_of_Falcon_9_and_Falcon_Heavy_launches).</a:t>
            </a:r>
            <a:endParaRPr lang="en-US" sz="2200" dirty="0">
              <a:solidFill>
                <a:schemeClr val="accent3">
                  <a:lumMod val="25000"/>
                </a:schemeClr>
              </a:solidFill>
              <a:latin typeface="Abadi"/>
            </a:endParaRPr>
          </a:p>
          <a:p>
            <a:pPr marL="0" indent="0">
              <a:lnSpc>
                <a:spcPct val="100000"/>
              </a:lnSpc>
              <a:spcBef>
                <a:spcPts val="1400"/>
              </a:spcBef>
              <a:buNone/>
            </a:pPr>
            <a:r>
              <a:rPr lang="en-US" sz="2200" dirty="0">
                <a:solidFill>
                  <a:schemeClr val="accent3">
                    <a:lumMod val="25000"/>
                  </a:schemeClr>
                </a:solidFill>
                <a:latin typeface="Abadi"/>
              </a:rPr>
              <a:t>Data Wrangling:</a:t>
            </a:r>
          </a:p>
          <a:p>
            <a:pPr marL="0" indent="0">
              <a:lnSpc>
                <a:spcPct val="100000"/>
              </a:lnSpc>
              <a:spcBef>
                <a:spcPts val="1400"/>
              </a:spcBef>
              <a:buNone/>
            </a:pPr>
            <a:r>
              <a:rPr lang="en-US" sz="2200" dirty="0">
                <a:solidFill>
                  <a:schemeClr val="accent3">
                    <a:lumMod val="25000"/>
                  </a:schemeClr>
                </a:solidFill>
                <a:latin typeface="Abadi"/>
              </a:rPr>
              <a:t>The collected data underwent a thorough wrangling process to enhance its utility. This involved the creation of a landing outcome label, derived from the outcome data, which was summarized and analyzed to provide a clearer understanding of the factors influencing successful landings. The enriched dataset is now poised for further analysis and the development of predictive models.</a:t>
            </a: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7</a:t>
            </a:fld>
            <a:endParaRPr lang="en-US" dirty="0"/>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
        <p:nvSpPr>
          <p:cNvPr id="2" name="Content Placeholder 2">
            <a:extLst>
              <a:ext uri="{FF2B5EF4-FFF2-40B4-BE49-F238E27FC236}">
                <a16:creationId xmlns:a16="http://schemas.microsoft.com/office/drawing/2014/main" id="{57DCF235-389C-0FCF-6F35-DDD3F683D0E5}"/>
              </a:ext>
            </a:extLst>
          </p:cNvPr>
          <p:cNvSpPr txBox="1">
            <a:spLocks/>
          </p:cNvSpPr>
          <p:nvPr/>
        </p:nvSpPr>
        <p:spPr>
          <a:xfrm>
            <a:off x="770011" y="1408670"/>
            <a:ext cx="10400497" cy="5384015"/>
          </a:xfrm>
          <a:prstGeom prst="rect">
            <a:avLst/>
          </a:prstGeom>
        </p:spPr>
        <p:txBody>
          <a:bodyPr lIns="91440" tIns="45720" rIns="91440" bIns="45720" anchor="t">
            <a:normAutofit fontScale="47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3600" dirty="0">
                <a:solidFill>
                  <a:srgbClr val="0B49CB"/>
                </a:solidFill>
                <a:latin typeface="Abadi"/>
              </a:rPr>
              <a:t>Executive Summary</a:t>
            </a:r>
          </a:p>
          <a:p>
            <a:pPr marL="0" indent="0">
              <a:lnSpc>
                <a:spcPct val="100000"/>
              </a:lnSpc>
              <a:spcBef>
                <a:spcPts val="1400"/>
              </a:spcBef>
              <a:buNone/>
            </a:pPr>
            <a:r>
              <a:rPr lang="en-US" sz="2300" dirty="0">
                <a:solidFill>
                  <a:schemeClr val="accent3">
                    <a:lumMod val="25000"/>
                  </a:schemeClr>
                </a:solidFill>
                <a:latin typeface="Abadi"/>
              </a:rPr>
              <a:t>The process of conducting an exploratory data analysis (EDA), performing interactive visual analytics, and executing predictive analysis using classification models is outlined as follows:</a:t>
            </a:r>
          </a:p>
          <a:p>
            <a:pPr marL="0" indent="0">
              <a:lnSpc>
                <a:spcPct val="100000"/>
              </a:lnSpc>
              <a:spcBef>
                <a:spcPts val="1400"/>
              </a:spcBef>
              <a:buNone/>
            </a:pPr>
            <a:r>
              <a:rPr lang="en-US" sz="2300" dirty="0">
                <a:solidFill>
                  <a:schemeClr val="accent3">
                    <a:lumMod val="25000"/>
                  </a:schemeClr>
                </a:solidFill>
                <a:latin typeface="Abadi"/>
              </a:rPr>
              <a:t>1. **Exploratory Data Analysis (EDA) using Visualization and SQL:**</a:t>
            </a:r>
          </a:p>
          <a:p>
            <a:pPr lvl="1">
              <a:lnSpc>
                <a:spcPct val="100000"/>
              </a:lnSpc>
              <a:spcBef>
                <a:spcPts val="1400"/>
              </a:spcBef>
            </a:pPr>
            <a:r>
              <a:rPr lang="en-US" sz="2100" dirty="0">
                <a:solidFill>
                  <a:schemeClr val="accent3">
                    <a:lumMod val="25000"/>
                  </a:schemeClr>
                </a:solidFill>
                <a:latin typeface="Abadi"/>
              </a:rPr>
              <a:t>   - **Visualization:** Utilize data visualization tools such as Matplotlib and Seaborn to create plots and charts that provide insights into the data distribution, trends, and relationships. Common visualizations include histograms, scatter plots, box plots, and heatmaps.</a:t>
            </a:r>
          </a:p>
          <a:p>
            <a:pPr lvl="1">
              <a:lnSpc>
                <a:spcPct val="100000"/>
              </a:lnSpc>
              <a:spcBef>
                <a:spcPts val="1400"/>
              </a:spcBef>
            </a:pPr>
            <a:r>
              <a:rPr lang="en-US" sz="2100" dirty="0">
                <a:solidFill>
                  <a:schemeClr val="accent3">
                    <a:lumMod val="25000"/>
                  </a:schemeClr>
                </a:solidFill>
                <a:latin typeface="Abadi"/>
              </a:rPr>
              <a:t>   - **SQL Analysis:** Employ SQL queries to explore the dataset, identify key statistics, and filter or aggregate data as needed. This involves querying the data for summary statistics, identifying missing values, and understanding the data structure.</a:t>
            </a:r>
          </a:p>
          <a:p>
            <a:pPr marL="0" indent="0">
              <a:lnSpc>
                <a:spcPct val="100000"/>
              </a:lnSpc>
              <a:spcBef>
                <a:spcPts val="1400"/>
              </a:spcBef>
              <a:buNone/>
            </a:pPr>
            <a:r>
              <a:rPr lang="en-US" sz="2300" dirty="0">
                <a:solidFill>
                  <a:schemeClr val="accent3">
                    <a:lumMod val="25000"/>
                  </a:schemeClr>
                </a:solidFill>
                <a:latin typeface="Abadi"/>
              </a:rPr>
              <a:t>2. **Interactive Visual Analytics using Folium and </a:t>
            </a:r>
            <a:r>
              <a:rPr lang="en-US" sz="2300" dirty="0" err="1">
                <a:solidFill>
                  <a:schemeClr val="accent3">
                    <a:lumMod val="25000"/>
                  </a:schemeClr>
                </a:solidFill>
                <a:latin typeface="Abadi"/>
              </a:rPr>
              <a:t>Plotly</a:t>
            </a:r>
            <a:r>
              <a:rPr lang="en-US" sz="2300" dirty="0">
                <a:solidFill>
                  <a:schemeClr val="accent3">
                    <a:lumMod val="25000"/>
                  </a:schemeClr>
                </a:solidFill>
                <a:latin typeface="Abadi"/>
              </a:rPr>
              <a:t> Dash:**</a:t>
            </a:r>
          </a:p>
          <a:p>
            <a:pPr lvl="1">
              <a:lnSpc>
                <a:spcPct val="100000"/>
              </a:lnSpc>
              <a:spcBef>
                <a:spcPts val="1400"/>
              </a:spcBef>
            </a:pPr>
            <a:r>
              <a:rPr lang="en-US" sz="2100" dirty="0">
                <a:solidFill>
                  <a:schemeClr val="accent3">
                    <a:lumMod val="25000"/>
                  </a:schemeClr>
                </a:solidFill>
                <a:latin typeface="Abadi"/>
              </a:rPr>
              <a:t>   - **Folium:** Leverage Folium to create interactive maps that visualize geographical data points related to rocket launches. This can include mapping launch sites, trajectories, and landing zones to provide a spatial understanding of the data.</a:t>
            </a:r>
          </a:p>
          <a:p>
            <a:pPr lvl="1">
              <a:lnSpc>
                <a:spcPct val="100000"/>
              </a:lnSpc>
              <a:spcBef>
                <a:spcPts val="1400"/>
              </a:spcBef>
            </a:pPr>
            <a:r>
              <a:rPr lang="en-US" sz="2100" dirty="0">
                <a:solidFill>
                  <a:schemeClr val="accent3">
                    <a:lumMod val="25000"/>
                  </a:schemeClr>
                </a:solidFill>
                <a:latin typeface="Abadi"/>
              </a:rPr>
              <a:t>   - **</a:t>
            </a:r>
            <a:r>
              <a:rPr lang="en-US" sz="2100" dirty="0" err="1">
                <a:solidFill>
                  <a:schemeClr val="accent3">
                    <a:lumMod val="25000"/>
                  </a:schemeClr>
                </a:solidFill>
                <a:latin typeface="Abadi"/>
              </a:rPr>
              <a:t>Plotly</a:t>
            </a:r>
            <a:r>
              <a:rPr lang="en-US" sz="2100" dirty="0">
                <a:solidFill>
                  <a:schemeClr val="accent3">
                    <a:lumMod val="25000"/>
                  </a:schemeClr>
                </a:solidFill>
                <a:latin typeface="Abadi"/>
              </a:rPr>
              <a:t> Dash:** Implement </a:t>
            </a:r>
            <a:r>
              <a:rPr lang="en-US" sz="2100" dirty="0" err="1">
                <a:solidFill>
                  <a:schemeClr val="accent3">
                    <a:lumMod val="25000"/>
                  </a:schemeClr>
                </a:solidFill>
                <a:latin typeface="Abadi"/>
              </a:rPr>
              <a:t>Plotly</a:t>
            </a:r>
            <a:r>
              <a:rPr lang="en-US" sz="2100" dirty="0">
                <a:solidFill>
                  <a:schemeClr val="accent3">
                    <a:lumMod val="25000"/>
                  </a:schemeClr>
                </a:solidFill>
                <a:latin typeface="Abadi"/>
              </a:rPr>
              <a:t> Dash to build interactive dashboards that allow users to explore and interact with the data dynamically. Dashboards can include various charts and graphs, sliders, and dropdowns to filter and visualize data in real-time.</a:t>
            </a:r>
          </a:p>
          <a:p>
            <a:pPr marL="0" indent="0">
              <a:lnSpc>
                <a:spcPct val="100000"/>
              </a:lnSpc>
              <a:spcBef>
                <a:spcPts val="1400"/>
              </a:spcBef>
              <a:buNone/>
            </a:pPr>
            <a:r>
              <a:rPr lang="en-US" sz="2300" dirty="0">
                <a:solidFill>
                  <a:schemeClr val="accent3">
                    <a:lumMod val="25000"/>
                  </a:schemeClr>
                </a:solidFill>
                <a:latin typeface="Abadi"/>
              </a:rPr>
              <a:t>3. **Predictive Analysis using Classification Models:**</a:t>
            </a:r>
          </a:p>
          <a:p>
            <a:pPr lvl="1">
              <a:lnSpc>
                <a:spcPct val="100000"/>
              </a:lnSpc>
              <a:spcBef>
                <a:spcPts val="1400"/>
              </a:spcBef>
            </a:pPr>
            <a:r>
              <a:rPr lang="en-US" sz="2100" dirty="0">
                <a:solidFill>
                  <a:schemeClr val="accent3">
                    <a:lumMod val="25000"/>
                  </a:schemeClr>
                </a:solidFill>
                <a:latin typeface="Abadi"/>
              </a:rPr>
              <a:t>   - **Data Preparation:** Normalize the data to ensure it is on a consistent scale, and divide it into training and test datasets to facilitate model evaluation.</a:t>
            </a:r>
          </a:p>
          <a:p>
            <a:pPr lvl="1">
              <a:lnSpc>
                <a:spcPct val="100000"/>
              </a:lnSpc>
              <a:spcBef>
                <a:spcPts val="1400"/>
              </a:spcBef>
            </a:pPr>
            <a:r>
              <a:rPr lang="en-US" sz="2100" dirty="0">
                <a:solidFill>
                  <a:schemeClr val="accent3">
                    <a:lumMod val="25000"/>
                  </a:schemeClr>
                </a:solidFill>
                <a:latin typeface="Abadi"/>
              </a:rPr>
              <a:t>   - **Model Selection and Evaluation:** Use four different classification models, such as Logistic Regression, Decision Trees, Random Forest, and Support Vector Machines (SVM), to predict landing outcomes or other target variables.</a:t>
            </a:r>
          </a:p>
          <a:p>
            <a:pPr lvl="1">
              <a:lnSpc>
                <a:spcPct val="100000"/>
              </a:lnSpc>
              <a:spcBef>
                <a:spcPts val="1400"/>
              </a:spcBef>
            </a:pPr>
            <a:r>
              <a:rPr lang="en-US" sz="2100" dirty="0">
                <a:solidFill>
                  <a:schemeClr val="accent3">
                    <a:lumMod val="25000"/>
                  </a:schemeClr>
                </a:solidFill>
                <a:latin typeface="Abadi"/>
              </a:rPr>
              <a:t>   - **Parameter Tuning:** Evaluate the accuracy of each model by experimenting with different combinations of parameters. Techniques such as cross-validation and grid search can be employed to optimize model performance.</a:t>
            </a:r>
          </a:p>
          <a:p>
            <a:pPr lvl="1">
              <a:lnSpc>
                <a:spcPct val="100000"/>
              </a:lnSpc>
              <a:spcBef>
                <a:spcPts val="1400"/>
              </a:spcBef>
            </a:pPr>
            <a:r>
              <a:rPr lang="en-US" sz="2100" dirty="0">
                <a:solidFill>
                  <a:schemeClr val="accent3">
                    <a:lumMod val="25000"/>
                  </a:schemeClr>
                </a:solidFill>
                <a:latin typeface="Abadi"/>
              </a:rPr>
              <a:t>   - **Model Comparison:** Compare the models based on their accuracy, precision, recall, and other relevant metrics to determine the most effective model for the data.</a:t>
            </a:r>
          </a:p>
          <a:p>
            <a:pPr marL="0" indent="0">
              <a:lnSpc>
                <a:spcPct val="100000"/>
              </a:lnSpc>
              <a:spcBef>
                <a:spcPts val="1400"/>
              </a:spcBef>
              <a:buNone/>
            </a:pPr>
            <a:r>
              <a:rPr lang="en-US" sz="2300" dirty="0">
                <a:solidFill>
                  <a:schemeClr val="accent3">
                    <a:lumMod val="25000"/>
                  </a:schemeClr>
                </a:solidFill>
                <a:latin typeface="Abadi"/>
              </a:rPr>
              <a:t>Through these steps, a comprehensive understanding of the data is achieved, and predictive insights are generated to inform decision-making processes.</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Tree>
    <p:extLst>
      <p:ext uri="{BB962C8B-B14F-4D97-AF65-F5344CB8AC3E}">
        <p14:creationId xmlns:p14="http://schemas.microsoft.com/office/powerpoint/2010/main" val="17151753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normAutofit fontScale="85000" lnSpcReduction="20000"/>
          </a:bodyPr>
          <a:lstStyle/>
          <a:p>
            <a:pPr marL="0" indent="0">
              <a:lnSpc>
                <a:spcPct val="100000"/>
              </a:lnSpc>
              <a:spcBef>
                <a:spcPts val="1400"/>
              </a:spcBef>
              <a:buNone/>
            </a:pPr>
            <a:r>
              <a:rPr lang="en-US" sz="1800" dirty="0">
                <a:solidFill>
                  <a:schemeClr val="accent3">
                    <a:lumMod val="25000"/>
                  </a:schemeClr>
                </a:solidFill>
                <a:latin typeface="Abadi" panose="020B0604020104020204" pitchFamily="34" charset="0"/>
              </a:rPr>
              <a:t>The datasets were collected from two main sources: the SpaceX API and Wikipedia.</a:t>
            </a:r>
          </a:p>
          <a:p>
            <a:pPr marL="0" indent="0">
              <a:lnSpc>
                <a:spcPct val="100000"/>
              </a:lnSpc>
              <a:spcBef>
                <a:spcPts val="1400"/>
              </a:spcBef>
              <a:buNone/>
            </a:pPr>
            <a:r>
              <a:rPr lang="en-US" sz="1800" dirty="0">
                <a:solidFill>
                  <a:schemeClr val="accent3">
                    <a:lumMod val="25000"/>
                  </a:schemeClr>
                </a:solidFill>
                <a:latin typeface="Abadi" panose="020B0604020104020204" pitchFamily="34" charset="0"/>
              </a:rPr>
              <a:t>1</a:t>
            </a:r>
            <a:r>
              <a:rPr lang="en-US" sz="1800" b="1" dirty="0">
                <a:solidFill>
                  <a:schemeClr val="accent3">
                    <a:lumMod val="25000"/>
                  </a:schemeClr>
                </a:solidFill>
                <a:latin typeface="Abadi" panose="020B0604020104020204" pitchFamily="34" charset="0"/>
              </a:rPr>
              <a:t>. **SpaceX API:**</a:t>
            </a:r>
          </a:p>
          <a:p>
            <a:pPr marL="0" indent="0">
              <a:lnSpc>
                <a:spcPct val="100000"/>
              </a:lnSpc>
              <a:spcBef>
                <a:spcPts val="1400"/>
              </a:spcBef>
              <a:buNone/>
            </a:pPr>
            <a:r>
              <a:rPr lang="en-US" sz="1800" dirty="0">
                <a:solidFill>
                  <a:schemeClr val="accent3">
                    <a:lumMod val="25000"/>
                  </a:schemeClr>
                </a:solidFill>
                <a:latin typeface="Abadi" panose="020B0604020104020204" pitchFamily="34" charset="0"/>
              </a:rPr>
              <a:t>   - Accessed via [https://</a:t>
            </a:r>
            <a:r>
              <a:rPr lang="en-US" sz="1800" dirty="0" err="1">
                <a:solidFill>
                  <a:schemeClr val="accent3">
                    <a:lumMod val="25000"/>
                  </a:schemeClr>
                </a:solidFill>
                <a:latin typeface="Abadi" panose="020B0604020104020204" pitchFamily="34" charset="0"/>
              </a:rPr>
              <a:t>api.spacexdata.com</a:t>
            </a:r>
            <a:r>
              <a:rPr lang="en-US" sz="1800" dirty="0">
                <a:solidFill>
                  <a:schemeClr val="accent3">
                    <a:lumMod val="25000"/>
                  </a:schemeClr>
                </a:solidFill>
                <a:latin typeface="Abadi" panose="020B0604020104020204" pitchFamily="34" charset="0"/>
              </a:rPr>
              <a:t>/v4/rockets/](https://</a:t>
            </a:r>
            <a:r>
              <a:rPr lang="en-US" sz="1800" dirty="0" err="1">
                <a:solidFill>
                  <a:schemeClr val="accent3">
                    <a:lumMod val="25000"/>
                  </a:schemeClr>
                </a:solidFill>
                <a:latin typeface="Abadi" panose="020B0604020104020204" pitchFamily="34" charset="0"/>
              </a:rPr>
              <a:t>api.spacexdata.com</a:t>
            </a:r>
            <a:r>
              <a:rPr lang="en-US" sz="1800" dirty="0">
                <a:solidFill>
                  <a:schemeClr val="accent3">
                    <a:lumMod val="25000"/>
                  </a:schemeClr>
                </a:solidFill>
                <a:latin typeface="Abadi" panose="020B0604020104020204" pitchFamily="34" charset="0"/>
              </a:rPr>
              <a:t>/v4/rockets/).</a:t>
            </a:r>
          </a:p>
          <a:p>
            <a:pPr marL="0" indent="0">
              <a:lnSpc>
                <a:spcPct val="100000"/>
              </a:lnSpc>
              <a:spcBef>
                <a:spcPts val="1400"/>
              </a:spcBef>
              <a:buNone/>
            </a:pPr>
            <a:r>
              <a:rPr lang="en-US" sz="1800" dirty="0">
                <a:solidFill>
                  <a:schemeClr val="accent3">
                    <a:lumMod val="25000"/>
                  </a:schemeClr>
                </a:solidFill>
                <a:latin typeface="Abadi" panose="020B0604020104020204" pitchFamily="34" charset="0"/>
              </a:rPr>
              <a:t>   - Data was retrieved using HTTP GET requests, typically with Python libraries like `requests`.</a:t>
            </a:r>
          </a:p>
          <a:p>
            <a:pPr marL="0" indent="0">
              <a:lnSpc>
                <a:spcPct val="100000"/>
              </a:lnSpc>
              <a:spcBef>
                <a:spcPts val="1400"/>
              </a:spcBef>
              <a:buNone/>
            </a:pPr>
            <a:r>
              <a:rPr lang="en-US" sz="1800" dirty="0">
                <a:solidFill>
                  <a:schemeClr val="accent3">
                    <a:lumMod val="25000"/>
                  </a:schemeClr>
                </a:solidFill>
                <a:latin typeface="Abadi" panose="020B0604020104020204" pitchFamily="34" charset="0"/>
              </a:rPr>
              <a:t>   - The API returned data in JSON format, which was parsed to extract relevant information such as rocket specifications and launch history.</a:t>
            </a:r>
          </a:p>
          <a:p>
            <a:pPr marL="0" indent="0">
              <a:lnSpc>
                <a:spcPct val="100000"/>
              </a:lnSpc>
              <a:spcBef>
                <a:spcPts val="1400"/>
              </a:spcBef>
              <a:buNone/>
            </a:pPr>
            <a:r>
              <a:rPr lang="en-US" sz="1800" dirty="0">
                <a:solidFill>
                  <a:schemeClr val="accent3">
                    <a:lumMod val="25000"/>
                  </a:schemeClr>
                </a:solidFill>
                <a:latin typeface="Abadi" panose="020B0604020104020204" pitchFamily="34" charset="0"/>
              </a:rPr>
              <a:t>2. </a:t>
            </a:r>
            <a:r>
              <a:rPr lang="en-US" sz="1800" b="1" dirty="0">
                <a:solidFill>
                  <a:schemeClr val="accent3">
                    <a:lumMod val="25000"/>
                  </a:schemeClr>
                </a:solidFill>
                <a:latin typeface="Abadi" panose="020B0604020104020204" pitchFamily="34" charset="0"/>
              </a:rPr>
              <a:t>**Wikipedia:**</a:t>
            </a:r>
          </a:p>
          <a:p>
            <a:pPr marL="0" indent="0">
              <a:lnSpc>
                <a:spcPct val="100000"/>
              </a:lnSpc>
              <a:spcBef>
                <a:spcPts val="1400"/>
              </a:spcBef>
              <a:buNone/>
            </a:pPr>
            <a:r>
              <a:rPr lang="en-US" sz="1800" dirty="0">
                <a:solidFill>
                  <a:schemeClr val="accent3">
                    <a:lumMod val="25000"/>
                  </a:schemeClr>
                </a:solidFill>
                <a:latin typeface="Abadi" panose="020B0604020104020204" pitchFamily="34" charset="0"/>
              </a:rPr>
              <a:t>   - Data was extracted from the page [List of Falcon 9 and Falcon Heavy launches](https://</a:t>
            </a:r>
            <a:r>
              <a:rPr lang="en-US" sz="1800" dirty="0" err="1">
                <a:solidFill>
                  <a:schemeClr val="accent3">
                    <a:lumMod val="25000"/>
                  </a:schemeClr>
                </a:solidFill>
                <a:latin typeface="Abadi" panose="020B0604020104020204" pitchFamily="34" charset="0"/>
              </a:rPr>
              <a:t>en.wikipedia.org</a:t>
            </a:r>
            <a:r>
              <a:rPr lang="en-US" sz="1800" dirty="0">
                <a:solidFill>
                  <a:schemeClr val="accent3">
                    <a:lumMod val="25000"/>
                  </a:schemeClr>
                </a:solidFill>
                <a:latin typeface="Abadi" panose="020B0604020104020204" pitchFamily="34" charset="0"/>
              </a:rPr>
              <a:t>/wiki/List_of_Falcon_9_and_Falcon_Heavy_launches).</a:t>
            </a:r>
          </a:p>
          <a:p>
            <a:pPr marL="0" indent="0">
              <a:lnSpc>
                <a:spcPct val="100000"/>
              </a:lnSpc>
              <a:spcBef>
                <a:spcPts val="1400"/>
              </a:spcBef>
              <a:buNone/>
            </a:pPr>
            <a:r>
              <a:rPr lang="en-US" sz="1800" dirty="0">
                <a:solidFill>
                  <a:schemeClr val="accent3">
                    <a:lumMod val="25000"/>
                  </a:schemeClr>
                </a:solidFill>
                <a:latin typeface="Abadi" panose="020B0604020104020204" pitchFamily="34" charset="0"/>
              </a:rPr>
              <a:t>   - Web scraping techniques, using tools like </a:t>
            </a:r>
            <a:r>
              <a:rPr lang="en-US" sz="1800" dirty="0" err="1">
                <a:solidFill>
                  <a:schemeClr val="accent3">
                    <a:lumMod val="25000"/>
                  </a:schemeClr>
                </a:solidFill>
                <a:latin typeface="Abadi" panose="020B0604020104020204" pitchFamily="34" charset="0"/>
              </a:rPr>
              <a:t>BeautifulSoup</a:t>
            </a:r>
            <a:r>
              <a:rPr lang="en-US" sz="1800" dirty="0">
                <a:solidFill>
                  <a:schemeClr val="accent3">
                    <a:lumMod val="25000"/>
                  </a:schemeClr>
                </a:solidFill>
                <a:latin typeface="Abadi" panose="020B0604020104020204" pitchFamily="34" charset="0"/>
              </a:rPr>
              <a:t>, were used to parse HTML tables for launch dates, payloads, and mission outcomes.</a:t>
            </a:r>
          </a:p>
          <a:p>
            <a:pPr marL="0" indent="0">
              <a:lnSpc>
                <a:spcPct val="100000"/>
              </a:lnSpc>
              <a:spcBef>
                <a:spcPts val="1400"/>
              </a:spcBef>
              <a:buNone/>
            </a:pPr>
            <a:r>
              <a:rPr lang="en-US" sz="1800" dirty="0">
                <a:solidFill>
                  <a:schemeClr val="accent3">
                    <a:lumMod val="25000"/>
                  </a:schemeClr>
                </a:solidFill>
                <a:latin typeface="Abadi" panose="020B0604020104020204" pitchFamily="34" charset="0"/>
              </a:rPr>
              <a:t>   - The data was cleaned to ensure accuracy and consistency.</a:t>
            </a:r>
          </a:p>
          <a:p>
            <a:pPr marL="0" indent="0">
              <a:lnSpc>
                <a:spcPct val="100000"/>
              </a:lnSpc>
              <a:spcBef>
                <a:spcPts val="1400"/>
              </a:spcBef>
              <a:buNone/>
            </a:pPr>
            <a:r>
              <a:rPr lang="en-US" sz="1800" dirty="0">
                <a:solidFill>
                  <a:schemeClr val="accent3">
                    <a:lumMod val="25000"/>
                  </a:schemeClr>
                </a:solidFill>
                <a:latin typeface="Abadi" panose="020B0604020104020204" pitchFamily="34" charset="0"/>
              </a:rPr>
              <a:t>This approach provided a comprehensive dataset, combining technical details and historical launch information.</a:t>
            </a: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r>
              <a:rPr lang="en-GB" sz="1800" dirty="0"/>
              <a:t>SpaceX offers a public API from where data can be obtained and then used; </a:t>
            </a:r>
          </a:p>
          <a:p>
            <a:r>
              <a:rPr lang="en-GB" sz="1800" dirty="0"/>
              <a:t>This API was used according to the flowchart beside and then data is persisted. </a:t>
            </a:r>
          </a:p>
          <a:p>
            <a:r>
              <a:rPr lang="en-GB" sz="1800" dirty="0"/>
              <a:t>Source code: </a:t>
            </a:r>
            <a:r>
              <a:rPr lang="en-GB" sz="1800" dirty="0">
                <a:hlinkClick r:id="rId3"/>
              </a:rPr>
              <a:t>https://</a:t>
            </a:r>
            <a:r>
              <a:rPr lang="en-GB" sz="1800" dirty="0" err="1">
                <a:hlinkClick r:id="rId3"/>
              </a:rPr>
              <a:t>github.com</a:t>
            </a:r>
            <a:r>
              <a:rPr lang="en-GB" sz="1800" dirty="0">
                <a:hlinkClick r:id="rId3"/>
              </a:rPr>
              <a:t>/SouRitra01/IBM-Data- Science-Project/blob/main/Data%20Collection%20API.ipynb</a:t>
            </a:r>
            <a:endParaRPr lang="en-GB" sz="1800"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7" name="Picture 6">
            <a:extLst>
              <a:ext uri="{FF2B5EF4-FFF2-40B4-BE49-F238E27FC236}">
                <a16:creationId xmlns:a16="http://schemas.microsoft.com/office/drawing/2014/main" id="{347137F8-8B7A-C491-AA30-D3B1CFA2C2A3}"/>
              </a:ext>
            </a:extLst>
          </p:cNvPr>
          <p:cNvPicPr>
            <a:picLocks noChangeAspect="1"/>
          </p:cNvPicPr>
          <p:nvPr/>
        </p:nvPicPr>
        <p:blipFill>
          <a:blip r:embed="rId4"/>
          <a:stretch>
            <a:fillRect/>
          </a:stretch>
        </p:blipFill>
        <p:spPr>
          <a:xfrm>
            <a:off x="7924800" y="2038350"/>
            <a:ext cx="2520950" cy="3656212"/>
          </a:xfrm>
          <a:prstGeom prst="rect">
            <a:avLst/>
          </a:prstGeom>
        </p:spPr>
      </p:pic>
    </p:spTree>
    <p:extLst>
      <p:ext uri="{BB962C8B-B14F-4D97-AF65-F5344CB8AC3E}">
        <p14:creationId xmlns:p14="http://schemas.microsoft.com/office/powerpoint/2010/main" val="280316088"/>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65ABF7A2-5A64-C947-94A0-18C947D044FD}">
  <we:reference id="wa200006000" version="1.2.1.0" store="es-HN" storeType="OMEX"/>
  <we:alternateReferences>
    <we:reference id="WA200006000" version="1.2.1.0" store="WA200006000" storeType="OMEX"/>
  </we:alternateReferences>
  <we:properties>
    <we:property name="document_UID" value="&quot;7daed61b-932b-4468-a602-87621f262745&quot;"/>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274</TotalTime>
  <Words>2753</Words>
  <Application>Microsoft Macintosh PowerPoint</Application>
  <PresentationFormat>Panorámica</PresentationFormat>
  <Paragraphs>247</Paragraphs>
  <Slides>48</Slides>
  <Notes>6</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48</vt:i4>
      </vt:variant>
    </vt:vector>
  </HeadingPairs>
  <TitlesOfParts>
    <vt:vector size="54" baseType="lpstr">
      <vt:lpstr>Abadi</vt:lpstr>
      <vt:lpstr>Arial</vt:lpstr>
      <vt:lpstr>Calibri</vt:lpstr>
      <vt:lpstr>IBM Plex Mono SemiBold</vt:lpstr>
      <vt:lpstr>Wingdings</vt:lpstr>
      <vt:lpstr>Custom Design</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AVILA SEGURA PABLO A</cp:lastModifiedBy>
  <cp:revision>230</cp:revision>
  <dcterms:created xsi:type="dcterms:W3CDTF">2021-04-29T18:58:34Z</dcterms:created>
  <dcterms:modified xsi:type="dcterms:W3CDTF">2024-12-29T15:29:05Z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